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54"/>
  </p:notesMasterIdLst>
  <p:sldIdLst>
    <p:sldId id="258" r:id="rId2"/>
    <p:sldId id="279" r:id="rId3"/>
    <p:sldId id="260" r:id="rId4"/>
    <p:sldId id="281" r:id="rId5"/>
    <p:sldId id="261" r:id="rId6"/>
    <p:sldId id="333" r:id="rId7"/>
    <p:sldId id="334" r:id="rId8"/>
    <p:sldId id="337" r:id="rId9"/>
    <p:sldId id="339" r:id="rId10"/>
    <p:sldId id="295" r:id="rId11"/>
    <p:sldId id="296" r:id="rId12"/>
    <p:sldId id="299" r:id="rId13"/>
    <p:sldId id="342" r:id="rId14"/>
    <p:sldId id="298" r:id="rId15"/>
    <p:sldId id="294" r:id="rId16"/>
    <p:sldId id="343" r:id="rId17"/>
    <p:sldId id="344" r:id="rId18"/>
    <p:sldId id="345" r:id="rId19"/>
    <p:sldId id="297" r:id="rId20"/>
    <p:sldId id="290" r:id="rId21"/>
    <p:sldId id="262" r:id="rId22"/>
    <p:sldId id="263" r:id="rId23"/>
    <p:sldId id="302" r:id="rId24"/>
    <p:sldId id="307" r:id="rId25"/>
    <p:sldId id="348" r:id="rId26"/>
    <p:sldId id="282" r:id="rId27"/>
    <p:sldId id="284" r:id="rId28"/>
    <p:sldId id="308" r:id="rId29"/>
    <p:sldId id="316" r:id="rId30"/>
    <p:sldId id="341" r:id="rId31"/>
    <p:sldId id="312" r:id="rId32"/>
    <p:sldId id="340" r:id="rId33"/>
    <p:sldId id="289" r:id="rId34"/>
    <p:sldId id="264" r:id="rId35"/>
    <p:sldId id="265" r:id="rId36"/>
    <p:sldId id="266" r:id="rId37"/>
    <p:sldId id="267" r:id="rId38"/>
    <p:sldId id="305" r:id="rId39"/>
    <p:sldId id="306" r:id="rId40"/>
    <p:sldId id="301" r:id="rId41"/>
    <p:sldId id="268" r:id="rId42"/>
    <p:sldId id="271" r:id="rId43"/>
    <p:sldId id="273" r:id="rId44"/>
    <p:sldId id="274" r:id="rId45"/>
    <p:sldId id="275" r:id="rId46"/>
    <p:sldId id="276" r:id="rId47"/>
    <p:sldId id="277" r:id="rId48"/>
    <p:sldId id="283" r:id="rId49"/>
    <p:sldId id="593" r:id="rId50"/>
    <p:sldId id="285" r:id="rId51"/>
    <p:sldId id="436" r:id="rId52"/>
    <p:sldId id="594" r:id="rId5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0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1911"/>
    <p:restoredTop sz="94673"/>
  </p:normalViewPr>
  <p:slideViewPr>
    <p:cSldViewPr>
      <p:cViewPr varScale="1">
        <p:scale>
          <a:sx n="105" d="100"/>
          <a:sy n="105" d="100"/>
        </p:scale>
        <p:origin x="57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36150171-0339-4F60-B630-1C85F926782C}" type="datetimeFigureOut">
              <a:rPr lang="en-US" smtClean="0"/>
              <a:pPr/>
              <a:t>3/17/2025</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4C434D0F-0C15-4713-8E91-56CAABC4BDE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A49659D-4078-434F-A600-C8120EB8F13F}" type="slidenum">
              <a:rPr lang="en-US">
                <a:latin typeface="Arial" pitchFamily="34" charset="0"/>
              </a:rPr>
              <a:pPr/>
              <a:t>1</a:t>
            </a:fld>
            <a:endParaRPr lang="en-US" dirty="0">
              <a:latin typeface="Arial" pitchFamily="34" charset="0"/>
            </a:endParaRPr>
          </a:p>
        </p:txBody>
      </p:sp>
      <p:sp>
        <p:nvSpPr>
          <p:cNvPr id="471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71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26670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019B0E0-1B40-400C-87DE-7818CE526454}" type="datetimeFigureOut">
              <a:rPr lang="en-US" smtClean="0"/>
              <a:pPr/>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4D6B86-23F0-4301-B4BB-CF8E10B0744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19B0E0-1B40-400C-87DE-7818CE526454}" type="datetimeFigureOut">
              <a:rPr lang="en-US" smtClean="0"/>
              <a:pPr/>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4D6B86-23F0-4301-B4BB-CF8E10B0744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62000" y="22860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19B0E0-1B40-400C-87DE-7818CE526454}" type="datetimeFigureOut">
              <a:rPr lang="en-US" smtClean="0"/>
              <a:pPr/>
              <a:t>3/17/2025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4D6B86-23F0-4301-B4BB-CF8E10B0744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19B0E0-1B40-400C-87DE-7818CE526454}" type="datetimeFigureOut">
              <a:rPr lang="en-US" smtClean="0"/>
              <a:pPr/>
              <a:t>3/17/2025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4D6B86-23F0-4301-B4BB-CF8E10B0744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19B0E0-1B40-400C-87DE-7818CE526454}" type="datetimeFigureOut">
              <a:rPr lang="en-US" smtClean="0"/>
              <a:pPr/>
              <a:t>3/17/2025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4D6B86-23F0-4301-B4BB-CF8E10B0744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19B0E0-1B40-400C-87DE-7818CE526454}" type="datetimeFigureOut">
              <a:rPr lang="en-US" smtClean="0"/>
              <a:pPr/>
              <a:t>3/17/2025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4D6B86-23F0-4301-B4BB-CF8E10B0744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19B0E0-1B40-400C-87DE-7818CE526454}" type="datetimeFigureOut">
              <a:rPr lang="en-US" smtClean="0"/>
              <a:pPr/>
              <a:t>3/17/2025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4D6B86-23F0-4301-B4BB-CF8E10B0744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19B0E0-1B40-400C-87DE-7818CE526454}" type="datetimeFigureOut">
              <a:rPr lang="en-US" smtClean="0"/>
              <a:pPr/>
              <a:t>3/17/2025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4D6B86-23F0-4301-B4BB-CF8E10B0744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886200"/>
            <a:ext cx="5486400" cy="566738"/>
          </a:xfrm>
        </p:spPr>
        <p:txBody>
          <a:bodyPr anchor="b"/>
          <a:lstStyle>
            <a:lvl1pPr algn="ctr">
              <a:defRPr sz="2000" b="1"/>
            </a:lvl1pPr>
          </a:lstStyle>
          <a:p>
            <a:r>
              <a:rPr lang="en-US"/>
              <a:t>Click to edit Master title style</a:t>
            </a:r>
            <a:endParaRPr lang="en-US" dirty="0"/>
          </a:p>
        </p:txBody>
      </p:sp>
      <p:sp>
        <p:nvSpPr>
          <p:cNvPr id="3" name="Picture Placeholder 2"/>
          <p:cNvSpPr>
            <a:spLocks noGrp="1"/>
          </p:cNvSpPr>
          <p:nvPr>
            <p:ph type="pic" idx="1"/>
          </p:nvPr>
        </p:nvSpPr>
        <p:spPr>
          <a:xfrm>
            <a:off x="2173288" y="612775"/>
            <a:ext cx="4227512" cy="3121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828800" y="4605338"/>
            <a:ext cx="5486400" cy="804862"/>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19B0E0-1B40-400C-87DE-7818CE526454}" type="datetimeFigureOut">
              <a:rPr lang="en-US" smtClean="0"/>
              <a:pPr/>
              <a:t>3/17/2025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4D6B86-23F0-4301-B4BB-CF8E10B0744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Background-3.jpg"/>
          <p:cNvPicPr>
            <a:picLocks noChangeAspect="1"/>
          </p:cNvPicPr>
          <p:nvPr/>
        </p:nvPicPr>
        <p:blipFill>
          <a:blip r:embed="rId11"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438400" y="6356350"/>
            <a:ext cx="1752600" cy="365125"/>
          </a:xfrm>
          <a:prstGeom prst="rect">
            <a:avLst/>
          </a:prstGeom>
        </p:spPr>
        <p:txBody>
          <a:bodyPr vert="horz" lIns="91440" tIns="45720" rIns="91440" bIns="45720" rtlCol="0" anchor="ctr"/>
          <a:lstStyle>
            <a:lvl1pPr algn="l">
              <a:defRPr sz="1200">
                <a:solidFill>
                  <a:schemeClr val="bg1"/>
                </a:solidFill>
              </a:defRPr>
            </a:lvl1pPr>
          </a:lstStyle>
          <a:p>
            <a:fld id="{7019B0E0-1B40-400C-87DE-7818CE526454}" type="datetimeFigureOut">
              <a:rPr lang="en-US" smtClean="0"/>
              <a:pPr/>
              <a:t>3/17/2025</a:t>
            </a:fld>
            <a:endParaRPr lang="en-US" dirty="0"/>
          </a:p>
        </p:txBody>
      </p:sp>
      <p:sp>
        <p:nvSpPr>
          <p:cNvPr id="5" name="Footer Placeholder 4"/>
          <p:cNvSpPr>
            <a:spLocks noGrp="1"/>
          </p:cNvSpPr>
          <p:nvPr>
            <p:ph type="ftr" sz="quarter" idx="3"/>
          </p:nvPr>
        </p:nvSpPr>
        <p:spPr>
          <a:xfrm>
            <a:off x="4191000" y="6356350"/>
            <a:ext cx="23622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344D6B86-23F0-4301-B4BB-CF8E10B0744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txStyles>
    <p:titleStyle>
      <a:lvl1pPr algn="ctr" defTabSz="914400" rtl="0" eaLnBrk="1" latinLnBrk="0" hangingPunct="1">
        <a:spcBef>
          <a:spcPct val="0"/>
        </a:spcBef>
        <a:buNone/>
        <a:defRPr sz="4400" b="1" kern="1200">
          <a:solidFill>
            <a:srgbClr val="2A7069"/>
          </a:solidFill>
          <a:latin typeface="BernhardMod OSF BT"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b="1" kern="1200">
          <a:solidFill>
            <a:srgbClr val="2A7069"/>
          </a:solidFill>
          <a:latin typeface="BernhardMod OSF BT" pitchFamily="18" charset="0"/>
          <a:ea typeface="+mn-ea"/>
          <a:cs typeface="+mn-cs"/>
        </a:defRPr>
      </a:lvl1pPr>
      <a:lvl2pPr marL="742950" indent="-285750" algn="l" defTabSz="914400" rtl="0" eaLnBrk="1" latinLnBrk="0" hangingPunct="1">
        <a:spcBef>
          <a:spcPct val="20000"/>
        </a:spcBef>
        <a:buFont typeface="Arial" pitchFamily="34" charset="0"/>
        <a:buChar char="–"/>
        <a:defRPr sz="2800" b="1" kern="1200">
          <a:solidFill>
            <a:srgbClr val="2A7069"/>
          </a:solidFill>
          <a:latin typeface="BernhardMod OSF BT" pitchFamily="18" charset="0"/>
          <a:ea typeface="+mn-ea"/>
          <a:cs typeface="+mn-cs"/>
        </a:defRPr>
      </a:lvl2pPr>
      <a:lvl3pPr marL="1143000" indent="-228600" algn="l" defTabSz="914400" rtl="0" eaLnBrk="1" latinLnBrk="0" hangingPunct="1">
        <a:spcBef>
          <a:spcPct val="20000"/>
        </a:spcBef>
        <a:buFont typeface="Arial" pitchFamily="34" charset="0"/>
        <a:buChar char="•"/>
        <a:defRPr sz="2400" b="1" kern="1200">
          <a:solidFill>
            <a:srgbClr val="2A7069"/>
          </a:solidFill>
          <a:latin typeface="BernhardMod OSF BT" pitchFamily="18" charset="0"/>
          <a:ea typeface="+mn-ea"/>
          <a:cs typeface="+mn-cs"/>
        </a:defRPr>
      </a:lvl3pPr>
      <a:lvl4pPr marL="1600200" indent="-228600" algn="l" defTabSz="914400" rtl="0" eaLnBrk="1" latinLnBrk="0" hangingPunct="1">
        <a:spcBef>
          <a:spcPct val="20000"/>
        </a:spcBef>
        <a:buFont typeface="Arial" pitchFamily="34" charset="0"/>
        <a:buChar char="–"/>
        <a:defRPr sz="2000" b="1" kern="1200">
          <a:solidFill>
            <a:srgbClr val="2A7069"/>
          </a:solidFill>
          <a:latin typeface="BernhardMod OSF BT" pitchFamily="18" charset="0"/>
          <a:ea typeface="+mn-ea"/>
          <a:cs typeface="+mn-cs"/>
        </a:defRPr>
      </a:lvl4pPr>
      <a:lvl5pPr marL="2057400" indent="-228600" algn="l" defTabSz="914400" rtl="0" eaLnBrk="1" latinLnBrk="0" hangingPunct="1">
        <a:spcBef>
          <a:spcPct val="20000"/>
        </a:spcBef>
        <a:buFont typeface="Arial" pitchFamily="34" charset="0"/>
        <a:buChar char="»"/>
        <a:defRPr sz="2000" b="1" kern="1200">
          <a:solidFill>
            <a:srgbClr val="2A7069"/>
          </a:solidFill>
          <a:latin typeface="BernhardMod OSF BT"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ancelglink.com/"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mailto:ksterk@ancelglink.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3" name="Rectangle 11"/>
          <p:cNvSpPr>
            <a:spLocks noGrp="1" noChangeArrowheads="1"/>
          </p:cNvSpPr>
          <p:nvPr>
            <p:ph type="ctrTitle"/>
          </p:nvPr>
        </p:nvSpPr>
        <p:spPr>
          <a:xfrm>
            <a:off x="381000" y="533401"/>
            <a:ext cx="8305800" cy="2590800"/>
          </a:xfrm>
        </p:spPr>
        <p:txBody>
          <a:bodyPr>
            <a:normAutofit/>
          </a:bodyPr>
          <a:lstStyle/>
          <a:p>
            <a:pPr>
              <a:defRPr/>
            </a:pPr>
            <a:r>
              <a:rPr lang="en-US" sz="4000" dirty="0"/>
              <a:t>Legal Perspective: What We</a:t>
            </a:r>
            <a:br>
              <a:rPr lang="en-US" sz="4000" dirty="0"/>
            </a:br>
            <a:r>
              <a:rPr lang="en-US" sz="4000" dirty="0"/>
              <a:t>Can Learn From Past Attempts</a:t>
            </a:r>
            <a:br>
              <a:rPr lang="en-US" sz="4000" dirty="0"/>
            </a:br>
            <a:r>
              <a:rPr lang="en-US" sz="4000" dirty="0"/>
              <a:t>To Abolish Township Government</a:t>
            </a:r>
          </a:p>
        </p:txBody>
      </p:sp>
      <p:sp>
        <p:nvSpPr>
          <p:cNvPr id="13315" name="Rectangle 12"/>
          <p:cNvSpPr>
            <a:spLocks noGrp="1" noChangeArrowheads="1"/>
          </p:cNvSpPr>
          <p:nvPr>
            <p:ph type="subTitle" idx="1"/>
          </p:nvPr>
        </p:nvSpPr>
        <p:spPr>
          <a:xfrm>
            <a:off x="1371600" y="3505200"/>
            <a:ext cx="6705600" cy="1905000"/>
          </a:xfrm>
        </p:spPr>
        <p:txBody>
          <a:bodyPr>
            <a:normAutofit fontScale="92500" lnSpcReduction="10000"/>
          </a:bodyPr>
          <a:lstStyle/>
          <a:p>
            <a:r>
              <a:rPr lang="en-US" sz="2400" b="1" dirty="0"/>
              <a:t>Local Government</a:t>
            </a:r>
          </a:p>
          <a:p>
            <a:r>
              <a:rPr lang="en-US" sz="2400" b="1" dirty="0"/>
              <a:t>Consolidation Conference </a:t>
            </a:r>
          </a:p>
          <a:p>
            <a:r>
              <a:rPr lang="en-US" sz="2400" dirty="0"/>
              <a:t>Tuesday, March 18, 2025</a:t>
            </a:r>
            <a:endParaRPr lang="en-US" sz="1100" b="1" dirty="0"/>
          </a:p>
          <a:p>
            <a:r>
              <a:rPr lang="en-US" sz="1600" dirty="0"/>
              <a:t>Presented By: </a:t>
            </a:r>
          </a:p>
          <a:p>
            <a:r>
              <a:rPr lang="en-US" sz="1600" dirty="0"/>
              <a:t>Kevin L. Sterk</a:t>
            </a:r>
          </a:p>
          <a:p>
            <a:r>
              <a:rPr lang="en-US" sz="1600" dirty="0"/>
              <a:t>Ancel Glink, P.C. </a:t>
            </a:r>
          </a:p>
          <a:p>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1970 Illinois Constitution</a:t>
            </a:r>
          </a:p>
        </p:txBody>
      </p:sp>
      <p:sp>
        <p:nvSpPr>
          <p:cNvPr id="3" name="Content Placeholder 2"/>
          <p:cNvSpPr>
            <a:spLocks noGrp="1"/>
          </p:cNvSpPr>
          <p:nvPr>
            <p:ph idx="1"/>
          </p:nvPr>
        </p:nvSpPr>
        <p:spPr>
          <a:xfrm>
            <a:off x="457200" y="1371600"/>
            <a:ext cx="8229600" cy="4754563"/>
          </a:xfrm>
        </p:spPr>
        <p:txBody>
          <a:bodyPr>
            <a:normAutofit/>
          </a:bodyPr>
          <a:lstStyle/>
          <a:p>
            <a:r>
              <a:rPr lang="en-US" sz="2400" dirty="0"/>
              <a:t>Illinois has had laws permitting townships to be abolished on the books since 1970.</a:t>
            </a:r>
          </a:p>
          <a:p>
            <a:endParaRPr lang="en-US" sz="2400" dirty="0"/>
          </a:p>
          <a:p>
            <a:r>
              <a:rPr lang="en-US" sz="2400" dirty="0"/>
              <a:t>Article VII, Section 5 of the 1970 Constitution:</a:t>
            </a:r>
          </a:p>
          <a:p>
            <a:pPr>
              <a:buNone/>
            </a:pPr>
            <a:r>
              <a:rPr lang="en-US" sz="1900" dirty="0"/>
              <a:t>	“Townships may be consolidated or merged, and one or more townships may be dissolved or divided, when approved by referendum in each township affected. All townships in a county may be dissolved when approved by a referendum in the total area in which township officers are elected.”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Two reasons townships have not been  abolished under this provision</a:t>
            </a:r>
          </a:p>
        </p:txBody>
      </p:sp>
      <p:sp>
        <p:nvSpPr>
          <p:cNvPr id="3" name="Content Placeholder 2"/>
          <p:cNvSpPr>
            <a:spLocks noGrp="1"/>
          </p:cNvSpPr>
          <p:nvPr>
            <p:ph idx="1"/>
          </p:nvPr>
        </p:nvSpPr>
        <p:spPr/>
        <p:txBody>
          <a:bodyPr>
            <a:normAutofit/>
          </a:bodyPr>
          <a:lstStyle/>
          <a:p>
            <a:pPr>
              <a:buNone/>
            </a:pPr>
            <a:r>
              <a:rPr lang="en-US" sz="2600" dirty="0"/>
              <a:t>1.	Article VII, Section 12 of the Constitution. </a:t>
            </a:r>
          </a:p>
          <a:p>
            <a:pPr>
              <a:buNone/>
            </a:pPr>
            <a:r>
              <a:rPr lang="en-US" sz="2400" dirty="0"/>
              <a:t>	</a:t>
            </a:r>
            <a:r>
              <a:rPr lang="en-US" sz="1700" dirty="0"/>
              <a:t>IMPLEMENTATION OF GOVERNMENTAL CHANGES The General Assembly shall provide by law for the transfer of assets, powers and functions, and for the payment of outstanding debt in connection with the formation, consolidation, merger, division, dissolution and change in the boundaries of units of local government.</a:t>
            </a:r>
          </a:p>
          <a:p>
            <a:r>
              <a:rPr lang="en-US" sz="2800" dirty="0"/>
              <a:t>Until recently, the General Assembly hadn’t done this.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Two reasons townships have not been  abolished under this provision</a:t>
            </a:r>
          </a:p>
        </p:txBody>
      </p:sp>
      <p:sp>
        <p:nvSpPr>
          <p:cNvPr id="3" name="Content Placeholder 2"/>
          <p:cNvSpPr>
            <a:spLocks noGrp="1"/>
          </p:cNvSpPr>
          <p:nvPr>
            <p:ph idx="1"/>
          </p:nvPr>
        </p:nvSpPr>
        <p:spPr/>
        <p:txBody>
          <a:bodyPr>
            <a:normAutofit/>
          </a:bodyPr>
          <a:lstStyle/>
          <a:p>
            <a:pPr marL="514350" indent="-514350">
              <a:buAutoNum type="arabicPeriod" startAt="2"/>
            </a:pPr>
            <a:r>
              <a:rPr lang="en-US" sz="2600" dirty="0"/>
              <a:t>Conflicting laws</a:t>
            </a:r>
          </a:p>
          <a:p>
            <a:pPr marL="514350" indent="-514350">
              <a:buNone/>
            </a:pPr>
            <a:r>
              <a:rPr lang="en-US" sz="2600" dirty="0"/>
              <a:t>	A.  The Election Code sets signature requirements for petitions for Constitutional referenda, but also says to look at the specific statute.</a:t>
            </a:r>
          </a:p>
          <a:p>
            <a:pPr marL="514350" indent="-514350">
              <a:buNone/>
            </a:pPr>
            <a:r>
              <a:rPr lang="en-US" sz="2600" dirty="0"/>
              <a:t>	B.	The Township Code has different signature requirements than the Election Code. </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2B5CA-3581-D778-43E8-8033A35FBECD}"/>
              </a:ext>
            </a:extLst>
          </p:cNvPr>
          <p:cNvSpPr>
            <a:spLocks noGrp="1"/>
          </p:cNvSpPr>
          <p:nvPr>
            <p:ph type="title"/>
          </p:nvPr>
        </p:nvSpPr>
        <p:spPr/>
        <p:txBody>
          <a:bodyPr>
            <a:normAutofit fontScale="90000"/>
          </a:bodyPr>
          <a:lstStyle/>
          <a:p>
            <a:r>
              <a:rPr lang="en-US" dirty="0"/>
              <a:t>Attempts to abolish township government</a:t>
            </a:r>
          </a:p>
        </p:txBody>
      </p:sp>
      <p:sp>
        <p:nvSpPr>
          <p:cNvPr id="3" name="Content Placeholder 2">
            <a:extLst>
              <a:ext uri="{FF2B5EF4-FFF2-40B4-BE49-F238E27FC236}">
                <a16:creationId xmlns:a16="http://schemas.microsoft.com/office/drawing/2014/main" id="{6C274493-6E5C-3043-A998-06FF2D324EFF}"/>
              </a:ext>
            </a:extLst>
          </p:cNvPr>
          <p:cNvSpPr>
            <a:spLocks noGrp="1"/>
          </p:cNvSpPr>
          <p:nvPr>
            <p:ph idx="1"/>
          </p:nvPr>
        </p:nvSpPr>
        <p:spPr/>
        <p:txBody>
          <a:bodyPr/>
          <a:lstStyle/>
          <a:p>
            <a:r>
              <a:rPr lang="en-US" dirty="0"/>
              <a:t>Have always been out there! </a:t>
            </a:r>
          </a:p>
          <a:p>
            <a:r>
              <a:rPr lang="en-US" dirty="0"/>
              <a:t>Viability of township government was questioned and challenged frequently from 1940 on</a:t>
            </a:r>
          </a:p>
          <a:p>
            <a:r>
              <a:rPr lang="en-US" dirty="0"/>
              <a:t>TOI has been a powerful defender of townships</a:t>
            </a:r>
          </a:p>
        </p:txBody>
      </p:sp>
    </p:spTree>
    <p:extLst>
      <p:ext uri="{BB962C8B-B14F-4D97-AF65-F5344CB8AC3E}">
        <p14:creationId xmlns:p14="http://schemas.microsoft.com/office/powerpoint/2010/main" val="873943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1988 – law challenged  + </a:t>
            </a:r>
            <a:br>
              <a:rPr lang="en-US" dirty="0"/>
            </a:br>
            <a:r>
              <a:rPr lang="en-US" dirty="0"/>
              <a:t>referendum attempts</a:t>
            </a:r>
          </a:p>
        </p:txBody>
      </p:sp>
      <p:sp>
        <p:nvSpPr>
          <p:cNvPr id="3" name="Content Placeholder 2"/>
          <p:cNvSpPr>
            <a:spLocks noGrp="1"/>
          </p:cNvSpPr>
          <p:nvPr>
            <p:ph idx="1"/>
          </p:nvPr>
        </p:nvSpPr>
        <p:spPr/>
        <p:txBody>
          <a:bodyPr>
            <a:normAutofit/>
          </a:bodyPr>
          <a:lstStyle/>
          <a:p>
            <a:r>
              <a:rPr lang="en-US" sz="2400" dirty="0"/>
              <a:t>In 1988, Pat Quinn’s Coalition for Political Honesty had citizens challenge the signature requirements in federal court and tried to resolve some of these issues - failed</a:t>
            </a:r>
          </a:p>
          <a:p>
            <a:r>
              <a:rPr lang="en-US" sz="2400" dirty="0"/>
              <a:t>1988 -          Gallatin County – Voters voted it down </a:t>
            </a:r>
          </a:p>
          <a:p>
            <a:r>
              <a:rPr lang="en-US" sz="2400" dirty="0"/>
              <a:t>1990 - 	Township Study Group “TSG” – Anti-township watchdog group – could not get the question on the ballot</a:t>
            </a:r>
          </a:p>
          <a:p>
            <a:r>
              <a:rPr lang="en-US" sz="2400" dirty="0"/>
              <a:t>1990 – 1994 Attempts every election year to put the question on various ballots – mostly in Rock Island County and McHenry County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1994 – McHenry County</a:t>
            </a:r>
          </a:p>
        </p:txBody>
      </p:sp>
      <p:sp>
        <p:nvSpPr>
          <p:cNvPr id="3" name="Content Placeholder 2"/>
          <p:cNvSpPr>
            <a:spLocks noGrp="1"/>
          </p:cNvSpPr>
          <p:nvPr>
            <p:ph idx="1"/>
          </p:nvPr>
        </p:nvSpPr>
        <p:spPr/>
        <p:txBody>
          <a:bodyPr/>
          <a:lstStyle/>
          <a:p>
            <a:r>
              <a:rPr lang="en-US" dirty="0"/>
              <a:t>Question of abolishing all townships was on the ballot throughout the County</a:t>
            </a:r>
          </a:p>
          <a:p>
            <a:r>
              <a:rPr lang="en-US" dirty="0"/>
              <a:t>Failed in all 17 townships by 3 – 1 margin countywide.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BB22C-B0DC-4B59-27F8-582AD2AD12F7}"/>
              </a:ext>
            </a:extLst>
          </p:cNvPr>
          <p:cNvSpPr>
            <a:spLocks noGrp="1"/>
          </p:cNvSpPr>
          <p:nvPr>
            <p:ph type="title"/>
          </p:nvPr>
        </p:nvSpPr>
        <p:spPr/>
        <p:txBody>
          <a:bodyPr/>
          <a:lstStyle/>
          <a:p>
            <a:r>
              <a:rPr lang="en-US" dirty="0"/>
              <a:t>1995 - 1999</a:t>
            </a:r>
          </a:p>
        </p:txBody>
      </p:sp>
      <p:sp>
        <p:nvSpPr>
          <p:cNvPr id="3" name="Content Placeholder 2">
            <a:extLst>
              <a:ext uri="{FF2B5EF4-FFF2-40B4-BE49-F238E27FC236}">
                <a16:creationId xmlns:a16="http://schemas.microsoft.com/office/drawing/2014/main" id="{64473572-7D2D-751B-D024-DAE480B6E1DC}"/>
              </a:ext>
            </a:extLst>
          </p:cNvPr>
          <p:cNvSpPr>
            <a:spLocks noGrp="1"/>
          </p:cNvSpPr>
          <p:nvPr>
            <p:ph idx="1"/>
          </p:nvPr>
        </p:nvSpPr>
        <p:spPr>
          <a:xfrm>
            <a:off x="524107" y="1600200"/>
            <a:ext cx="8162692" cy="4588727"/>
          </a:xfrm>
        </p:spPr>
        <p:txBody>
          <a:bodyPr/>
          <a:lstStyle/>
          <a:p>
            <a:r>
              <a:rPr lang="en-US" dirty="0"/>
              <a:t>Send Township Officials Packing “STOP”</a:t>
            </a:r>
          </a:p>
          <a:p>
            <a:r>
              <a:rPr lang="en-US" dirty="0"/>
              <a:t>Many failed attempts to get township referenda on the ballot</a:t>
            </a:r>
          </a:p>
          <a:p>
            <a:r>
              <a:rPr lang="en-US" dirty="0"/>
              <a:t>Failed referenda</a:t>
            </a:r>
          </a:p>
          <a:p>
            <a:r>
              <a:rPr lang="en-US" dirty="0"/>
              <a:t>Peaked in 1996, by 2000 ceased to exist </a:t>
            </a:r>
          </a:p>
        </p:txBody>
      </p:sp>
    </p:spTree>
    <p:extLst>
      <p:ext uri="{BB962C8B-B14F-4D97-AF65-F5344CB8AC3E}">
        <p14:creationId xmlns:p14="http://schemas.microsoft.com/office/powerpoint/2010/main" val="2983207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B0C5C-9A80-CFB0-A954-F38186F2EFCE}"/>
              </a:ext>
            </a:extLst>
          </p:cNvPr>
          <p:cNvSpPr>
            <a:spLocks noGrp="1"/>
          </p:cNvSpPr>
          <p:nvPr>
            <p:ph type="title"/>
          </p:nvPr>
        </p:nvSpPr>
        <p:spPr/>
        <p:txBody>
          <a:bodyPr>
            <a:normAutofit fontScale="90000"/>
          </a:bodyPr>
          <a:lstStyle/>
          <a:p>
            <a:r>
              <a:rPr lang="en-US" dirty="0"/>
              <a:t>Richardson v. Rock Island County Officers Electoral Board</a:t>
            </a:r>
          </a:p>
        </p:txBody>
      </p:sp>
      <p:sp>
        <p:nvSpPr>
          <p:cNvPr id="3" name="Content Placeholder 2">
            <a:extLst>
              <a:ext uri="{FF2B5EF4-FFF2-40B4-BE49-F238E27FC236}">
                <a16:creationId xmlns:a16="http://schemas.microsoft.com/office/drawing/2014/main" id="{DB0139FE-8764-AB15-FABD-855B8615EFDF}"/>
              </a:ext>
            </a:extLst>
          </p:cNvPr>
          <p:cNvSpPr>
            <a:spLocks noGrp="1"/>
          </p:cNvSpPr>
          <p:nvPr>
            <p:ph idx="1"/>
          </p:nvPr>
        </p:nvSpPr>
        <p:spPr/>
        <p:txBody>
          <a:bodyPr/>
          <a:lstStyle/>
          <a:p>
            <a:r>
              <a:rPr lang="en-US" dirty="0"/>
              <a:t>Michael Richardson filed a petition to put the question on the ballot for November 1996 election to determine whether township government should be dissolved in Rock Island County </a:t>
            </a:r>
          </a:p>
          <a:p>
            <a:r>
              <a:rPr lang="en-US" dirty="0"/>
              <a:t>Electoral board found he did not have enough signatures</a:t>
            </a:r>
          </a:p>
        </p:txBody>
      </p:sp>
    </p:spTree>
    <p:extLst>
      <p:ext uri="{BB962C8B-B14F-4D97-AF65-F5344CB8AC3E}">
        <p14:creationId xmlns:p14="http://schemas.microsoft.com/office/powerpoint/2010/main" val="1019201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1C0E4-B450-728A-8D4A-F3EA29C9A2C6}"/>
              </a:ext>
            </a:extLst>
          </p:cNvPr>
          <p:cNvSpPr>
            <a:spLocks noGrp="1"/>
          </p:cNvSpPr>
          <p:nvPr>
            <p:ph type="title"/>
          </p:nvPr>
        </p:nvSpPr>
        <p:spPr/>
        <p:txBody>
          <a:bodyPr/>
          <a:lstStyle/>
          <a:p>
            <a:r>
              <a:rPr lang="en-US" dirty="0"/>
              <a:t>Richardson v. Rock Island</a:t>
            </a:r>
          </a:p>
        </p:txBody>
      </p:sp>
      <p:sp>
        <p:nvSpPr>
          <p:cNvPr id="3" name="Content Placeholder 2">
            <a:extLst>
              <a:ext uri="{FF2B5EF4-FFF2-40B4-BE49-F238E27FC236}">
                <a16:creationId xmlns:a16="http://schemas.microsoft.com/office/drawing/2014/main" id="{0ECB3C70-058F-BD1D-4F26-F898F975DCFB}"/>
              </a:ext>
            </a:extLst>
          </p:cNvPr>
          <p:cNvSpPr>
            <a:spLocks noGrp="1"/>
          </p:cNvSpPr>
          <p:nvPr>
            <p:ph idx="1"/>
          </p:nvPr>
        </p:nvSpPr>
        <p:spPr/>
        <p:txBody>
          <a:bodyPr/>
          <a:lstStyle/>
          <a:p>
            <a:r>
              <a:rPr lang="en-US" dirty="0"/>
              <a:t>On reconsideration, circuit court permitted question on ballot</a:t>
            </a:r>
          </a:p>
          <a:p>
            <a:r>
              <a:rPr lang="en-US" dirty="0"/>
              <a:t>Appellate court stayed circuit court order; election occurred without question on ballot</a:t>
            </a:r>
          </a:p>
          <a:p>
            <a:r>
              <a:rPr lang="en-US" dirty="0"/>
              <a:t>In 1997, IL Supreme Court said question was moot because election had already occurred.</a:t>
            </a:r>
          </a:p>
        </p:txBody>
      </p:sp>
    </p:spTree>
    <p:extLst>
      <p:ext uri="{BB962C8B-B14F-4D97-AF65-F5344CB8AC3E}">
        <p14:creationId xmlns:p14="http://schemas.microsoft.com/office/powerpoint/2010/main" val="4185109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Legislative Response</a:t>
            </a:r>
          </a:p>
        </p:txBody>
      </p:sp>
      <p:sp>
        <p:nvSpPr>
          <p:cNvPr id="3" name="Content Placeholder 2"/>
          <p:cNvSpPr>
            <a:spLocks noGrp="1"/>
          </p:cNvSpPr>
          <p:nvPr>
            <p:ph idx="1"/>
          </p:nvPr>
        </p:nvSpPr>
        <p:spPr/>
        <p:txBody>
          <a:bodyPr/>
          <a:lstStyle/>
          <a:p>
            <a:r>
              <a:rPr lang="en-US" dirty="0"/>
              <a:t>While the Constitution requires only a simple majority vote to dissolve a township, the General Assembly passed a bill requiring a supermajority vote in a countywide referendum.</a:t>
            </a:r>
          </a:p>
        </p:txBody>
      </p:sp>
    </p:spTree>
    <p:extLst>
      <p:ext uri="{BB962C8B-B14F-4D97-AF65-F5344CB8AC3E}">
        <p14:creationId xmlns:p14="http://schemas.microsoft.com/office/powerpoint/2010/main" val="468602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018"/>
            <a:ext cx="8229600" cy="1143000"/>
          </a:xfrm>
        </p:spPr>
        <p:txBody>
          <a:bodyPr/>
          <a:lstStyle/>
          <a:p>
            <a:r>
              <a:rPr lang="en-US" dirty="0"/>
              <a:t>Introduction</a:t>
            </a:r>
          </a:p>
        </p:txBody>
      </p:sp>
      <p:sp>
        <p:nvSpPr>
          <p:cNvPr id="3" name="Content Placeholder 2"/>
          <p:cNvSpPr>
            <a:spLocks noGrp="1"/>
          </p:cNvSpPr>
          <p:nvPr>
            <p:ph idx="1"/>
          </p:nvPr>
        </p:nvSpPr>
        <p:spPr>
          <a:xfrm>
            <a:off x="16790" y="1166018"/>
            <a:ext cx="8898610" cy="4525963"/>
          </a:xfrm>
        </p:spPr>
        <p:txBody>
          <a:bodyPr>
            <a:normAutofit/>
          </a:bodyPr>
          <a:lstStyle/>
          <a:p>
            <a:r>
              <a:rPr lang="en-US" sz="3000" dirty="0"/>
              <a:t>Why is consolidation still such a pressing issue?</a:t>
            </a:r>
          </a:p>
          <a:p>
            <a:r>
              <a:rPr lang="en-US" sz="3000" dirty="0"/>
              <a:t>What are the current laws regarding consolidation?</a:t>
            </a:r>
          </a:p>
          <a:p>
            <a:r>
              <a:rPr lang="en-US" sz="3000" dirty="0"/>
              <a:t>Can we avoid consolidation?  Should we?</a:t>
            </a:r>
          </a:p>
          <a:p>
            <a:r>
              <a:rPr lang="en-US" sz="3000" dirty="0"/>
              <a:t>Pending Legislation</a:t>
            </a:r>
          </a:p>
          <a:p>
            <a:pPr lvl="1"/>
            <a:r>
              <a:rPr lang="en-US" sz="2600" dirty="0"/>
              <a:t>SB 2504</a:t>
            </a:r>
          </a:p>
          <a:p>
            <a:pPr lvl="1"/>
            <a:r>
              <a:rPr lang="en-US" sz="2600" dirty="0"/>
              <a:t>SB 2217</a:t>
            </a:r>
          </a:p>
          <a:p>
            <a:pPr lvl="1"/>
            <a:r>
              <a:rPr lang="en-US" sz="2600" dirty="0"/>
              <a:t>HB 2515</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1"/>
          <p:cNvSpPr>
            <a:spLocks noGrp="1"/>
          </p:cNvSpPr>
          <p:nvPr>
            <p:ph idx="1"/>
          </p:nvPr>
        </p:nvSpPr>
        <p:spPr>
          <a:xfrm>
            <a:off x="457200" y="1600201"/>
            <a:ext cx="8229600" cy="2743200"/>
          </a:xfrm>
        </p:spPr>
        <p:txBody>
          <a:bodyPr>
            <a:normAutofit fontScale="92500" lnSpcReduction="10000"/>
          </a:bodyPr>
          <a:lstStyle/>
          <a:p>
            <a:pPr>
              <a:buNone/>
            </a:pPr>
            <a:r>
              <a:rPr lang="en-US" dirty="0"/>
              <a:t>To shift focus away from State woes, with momentum from former Governor Pat Quinn, the General Assembly passes...</a:t>
            </a:r>
          </a:p>
          <a:p>
            <a:endParaRPr lang="en-US" u="sng" dirty="0"/>
          </a:p>
          <a:p>
            <a:r>
              <a:rPr lang="en-US" u="sng" dirty="0"/>
              <a:t>The Local Government Consolidation Commission Act of 2011</a:t>
            </a:r>
            <a:r>
              <a:rPr lang="en-US" dirty="0"/>
              <a:t>, 20 ILCS 3987/1.</a:t>
            </a:r>
          </a:p>
        </p:txBody>
      </p:sp>
      <p:sp>
        <p:nvSpPr>
          <p:cNvPr id="3" name="Title 2"/>
          <p:cNvSpPr>
            <a:spLocks noGrp="1"/>
          </p:cNvSpPr>
          <p:nvPr>
            <p:ph type="title"/>
          </p:nvPr>
        </p:nvSpPr>
        <p:spPr/>
        <p:txBody>
          <a:bodyPr/>
          <a:lstStyle/>
          <a:p>
            <a:pPr>
              <a:defRPr/>
            </a:pPr>
            <a:r>
              <a:rPr lang="en-US" dirty="0"/>
              <a:t>2011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65125" lvl="1" indent="-255588">
              <a:spcBef>
                <a:spcPts val="400"/>
              </a:spcBef>
              <a:buSzPct val="68000"/>
              <a:buFont typeface="Wingdings 3" pitchFamily="18" charset="2"/>
              <a:buChar char=""/>
            </a:pPr>
            <a:r>
              <a:rPr lang="en-US" dirty="0"/>
              <a:t>This Act created the Local Government Consolidation Commission.</a:t>
            </a:r>
          </a:p>
          <a:p>
            <a:pPr lvl="1"/>
            <a:r>
              <a:rPr lang="en-US" dirty="0"/>
              <a:t>17 members – </a:t>
            </a:r>
          </a:p>
          <a:p>
            <a:pPr lvl="1"/>
            <a:r>
              <a:rPr lang="en-US" dirty="0"/>
              <a:t>12 from the General Assembly, </a:t>
            </a:r>
          </a:p>
          <a:p>
            <a:pPr lvl="1"/>
            <a:r>
              <a:rPr lang="en-US" dirty="0"/>
              <a:t>5 from local governments, including 1 representing townships (former TOI Executive Director Bryan Smith)</a:t>
            </a:r>
          </a:p>
        </p:txBody>
      </p:sp>
      <p:sp>
        <p:nvSpPr>
          <p:cNvPr id="3" name="Title 2"/>
          <p:cNvSpPr>
            <a:spLocks noGrp="1"/>
          </p:cNvSpPr>
          <p:nvPr>
            <p:ph type="title"/>
          </p:nvPr>
        </p:nvSpPr>
        <p:spPr/>
        <p:txBody>
          <a:bodyPr/>
          <a:lstStyle/>
          <a:p>
            <a:r>
              <a:rPr lang="en-US" dirty="0"/>
              <a:t>Governmental Consolidation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1"/>
          <p:cNvSpPr>
            <a:spLocks noGrp="1"/>
          </p:cNvSpPr>
          <p:nvPr>
            <p:ph idx="1"/>
          </p:nvPr>
        </p:nvSpPr>
        <p:spPr>
          <a:xfrm>
            <a:off x="457200" y="1371600"/>
            <a:ext cx="8229600" cy="4754563"/>
          </a:xfrm>
        </p:spPr>
        <p:txBody>
          <a:bodyPr>
            <a:normAutofit/>
          </a:bodyPr>
          <a:lstStyle/>
          <a:p>
            <a:pPr lvl="1"/>
            <a:r>
              <a:rPr lang="en-US" dirty="0"/>
              <a:t>Functions</a:t>
            </a:r>
          </a:p>
          <a:p>
            <a:pPr lvl="2"/>
            <a:r>
              <a:rPr lang="en-US" sz="2000" dirty="0"/>
              <a:t>Examine all laws regarding local governments’ organization, powers, jurisdiction and functions; </a:t>
            </a:r>
          </a:p>
          <a:p>
            <a:pPr lvl="2"/>
            <a:r>
              <a:rPr lang="en-US" sz="2000" dirty="0"/>
              <a:t>Study the interrelationships of local governments to each other and federal and state government; </a:t>
            </a:r>
          </a:p>
          <a:p>
            <a:pPr lvl="2"/>
            <a:r>
              <a:rPr lang="en-US" sz="2000" dirty="0"/>
              <a:t>Make specific recommendations to reduce the multiplicity of local governments, eliminate overlapping and duplication of unnecessary powers; increase efficiency and economy; increase cooperation among levels of government. </a:t>
            </a:r>
          </a:p>
          <a:p>
            <a:pPr lvl="2"/>
            <a:r>
              <a:rPr lang="en-US" sz="2000" dirty="0"/>
              <a:t>Make a final report with findings and recommendations no later than September 30, 2013.</a:t>
            </a:r>
          </a:p>
        </p:txBody>
      </p:sp>
      <p:sp>
        <p:nvSpPr>
          <p:cNvPr id="3" name="Title 2"/>
          <p:cNvSpPr>
            <a:spLocks noGrp="1"/>
          </p:cNvSpPr>
          <p:nvPr>
            <p:ph type="title"/>
          </p:nvPr>
        </p:nvSpPr>
        <p:spPr/>
        <p:txBody>
          <a:bodyPr/>
          <a:lstStyle/>
          <a:p>
            <a:pPr>
              <a:defRPr/>
            </a:pPr>
            <a:r>
              <a:rPr lang="en-US" dirty="0"/>
              <a:t>Governmental Consolidation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a:t>
            </a:r>
          </a:p>
        </p:txBody>
      </p:sp>
      <p:sp>
        <p:nvSpPr>
          <p:cNvPr id="3" name="Content Placeholder 2"/>
          <p:cNvSpPr>
            <a:spLocks noGrp="1"/>
          </p:cNvSpPr>
          <p:nvPr>
            <p:ph idx="1"/>
          </p:nvPr>
        </p:nvSpPr>
        <p:spPr/>
        <p:txBody>
          <a:bodyPr/>
          <a:lstStyle/>
          <a:p>
            <a:r>
              <a:rPr lang="en-US" dirty="0"/>
              <a:t>Ultimately, the Commission did not do anything.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2013 - Public Act 98-0127 allowed for a binding referendum to abolish Evanston Township and turn its duties over to the city of Evanston, which has conterminous boundaries.  This bill became effective August 2, 2013. </a:t>
            </a:r>
          </a:p>
          <a:p>
            <a:r>
              <a:rPr lang="en-US" sz="2400" dirty="0"/>
              <a:t>On May 1, 2014, Evanston Township was dissolved.</a:t>
            </a:r>
          </a:p>
          <a:p>
            <a:pPr>
              <a:buNone/>
            </a:pPr>
            <a:endParaRPr lang="en-US" sz="2400" dirty="0"/>
          </a:p>
        </p:txBody>
      </p:sp>
      <p:sp>
        <p:nvSpPr>
          <p:cNvPr id="3" name="Title 2"/>
          <p:cNvSpPr>
            <a:spLocks noGrp="1"/>
          </p:cNvSpPr>
          <p:nvPr>
            <p:ph type="title"/>
          </p:nvPr>
        </p:nvSpPr>
        <p:spPr/>
        <p:txBody>
          <a:bodyPr>
            <a:normAutofit/>
          </a:bodyPr>
          <a:lstStyle/>
          <a:p>
            <a:r>
              <a:rPr lang="en-US" dirty="0"/>
              <a:t>2013</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6E93E-892B-F4ED-9F31-C7F45C720200}"/>
              </a:ext>
            </a:extLst>
          </p:cNvPr>
          <p:cNvSpPr>
            <a:spLocks noGrp="1"/>
          </p:cNvSpPr>
          <p:nvPr>
            <p:ph type="title"/>
          </p:nvPr>
        </p:nvSpPr>
        <p:spPr/>
        <p:txBody>
          <a:bodyPr/>
          <a:lstStyle/>
          <a:p>
            <a:r>
              <a:rPr lang="en-US" dirty="0"/>
              <a:t>2013 – DuPage Pilot Program</a:t>
            </a:r>
          </a:p>
        </p:txBody>
      </p:sp>
      <p:sp>
        <p:nvSpPr>
          <p:cNvPr id="3" name="Content Placeholder 2">
            <a:extLst>
              <a:ext uri="{FF2B5EF4-FFF2-40B4-BE49-F238E27FC236}">
                <a16:creationId xmlns:a16="http://schemas.microsoft.com/office/drawing/2014/main" id="{24634039-A9B3-0082-7D50-FF219937A6B8}"/>
              </a:ext>
            </a:extLst>
          </p:cNvPr>
          <p:cNvSpPr>
            <a:spLocks noGrp="1"/>
          </p:cNvSpPr>
          <p:nvPr>
            <p:ph idx="1"/>
          </p:nvPr>
        </p:nvSpPr>
        <p:spPr/>
        <p:txBody>
          <a:bodyPr/>
          <a:lstStyle/>
          <a:p>
            <a:r>
              <a:rPr lang="en-US" dirty="0"/>
              <a:t>Senate Bill 494 created a pilot program permitting DuPage County to dissolve select small governments</a:t>
            </a:r>
          </a:p>
          <a:p>
            <a:r>
              <a:rPr lang="en-US" dirty="0"/>
              <a:t>DuPage dissolved several “paper” fire districts, a street lighting district – 7 districts</a:t>
            </a:r>
          </a:p>
          <a:p>
            <a:pPr lvl="1"/>
            <a:r>
              <a:rPr lang="en-US" dirty="0"/>
              <a:t>Entirely appointed by County Board</a:t>
            </a:r>
          </a:p>
          <a:p>
            <a:pPr marL="457200" lvl="1" indent="0">
              <a:buNone/>
            </a:pPr>
            <a:endParaRPr lang="en-US" dirty="0"/>
          </a:p>
        </p:txBody>
      </p:sp>
    </p:spTree>
    <p:extLst>
      <p:ext uri="{BB962C8B-B14F-4D97-AF65-F5344CB8AC3E}">
        <p14:creationId xmlns:p14="http://schemas.microsoft.com/office/powerpoint/2010/main" val="951613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371600" y="304800"/>
            <a:ext cx="7313613" cy="838200"/>
          </a:xfrm>
        </p:spPr>
        <p:txBody>
          <a:bodyPr/>
          <a:lstStyle/>
          <a:p>
            <a:pPr eaLnBrk="1" hangingPunct="1"/>
            <a:r>
              <a:rPr lang="en-US" sz="3500" b="1" dirty="0">
                <a:latin typeface="BernhardMod OSF BT"/>
              </a:rPr>
              <a:t>Early 2015 - Task Force Created</a:t>
            </a:r>
          </a:p>
        </p:txBody>
      </p:sp>
      <p:sp>
        <p:nvSpPr>
          <p:cNvPr id="8195" name="Rectangle 3"/>
          <p:cNvSpPr>
            <a:spLocks noGrp="1" noChangeArrowheads="1"/>
          </p:cNvSpPr>
          <p:nvPr>
            <p:ph type="body" idx="1"/>
          </p:nvPr>
        </p:nvSpPr>
        <p:spPr>
          <a:xfrm>
            <a:off x="228600" y="1371601"/>
            <a:ext cx="8455025" cy="4114799"/>
          </a:xfrm>
        </p:spPr>
        <p:txBody>
          <a:bodyPr>
            <a:normAutofit/>
          </a:bodyPr>
          <a:lstStyle/>
          <a:p>
            <a:pPr>
              <a:lnSpc>
                <a:spcPct val="90000"/>
              </a:lnSpc>
              <a:buNone/>
            </a:pPr>
            <a:r>
              <a:rPr lang="en-US" sz="2800" dirty="0"/>
              <a:t>When former Governor Rauner was elected, he created a Task Force to perform the same tasks the Commission was to perform.</a:t>
            </a:r>
            <a:endParaRPr lang="en-US" sz="2800" dirty="0">
              <a:latin typeface="BernhardMod OSF BT"/>
            </a:endParaRPr>
          </a:p>
          <a:p>
            <a:pPr eaLnBrk="1" hangingPunct="1">
              <a:lnSpc>
                <a:spcPct val="90000"/>
              </a:lnSpc>
              <a:buFont typeface="Wingdings" pitchFamily="2" charset="2"/>
              <a:buNone/>
            </a:pPr>
            <a:endParaRPr lang="en-US" sz="2800" dirty="0">
              <a:latin typeface="BernhardMod OSF BT"/>
            </a:endParaRPr>
          </a:p>
          <a:p>
            <a:pPr eaLnBrk="1" hangingPunct="1">
              <a:lnSpc>
                <a:spcPct val="90000"/>
              </a:lnSpc>
              <a:buFont typeface="Wingdings" pitchFamily="2" charset="2"/>
              <a:buNone/>
            </a:pPr>
            <a:r>
              <a:rPr lang="en-US" sz="2800" dirty="0">
                <a:latin typeface="BernhardMod OSF BT"/>
              </a:rPr>
              <a:t>“Study the issues of local government and school district consolidation and redundancy and make recommendations that will ensure accountable and efficient government and education in Illinois”</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868362"/>
          </a:xfrm>
        </p:spPr>
        <p:txBody>
          <a:bodyPr>
            <a:normAutofit/>
          </a:bodyPr>
          <a:lstStyle/>
          <a:p>
            <a:pPr eaLnBrk="1" hangingPunct="1"/>
            <a:r>
              <a:rPr lang="en-US" b="1" dirty="0"/>
              <a:t>Task Force - Legislation</a:t>
            </a:r>
            <a:endParaRPr lang="en-US" dirty="0"/>
          </a:p>
        </p:txBody>
      </p:sp>
      <p:sp>
        <p:nvSpPr>
          <p:cNvPr id="10243" name="Rectangle 3"/>
          <p:cNvSpPr>
            <a:spLocks noGrp="1" noChangeArrowheads="1"/>
          </p:cNvSpPr>
          <p:nvPr>
            <p:ph type="body" idx="1"/>
          </p:nvPr>
        </p:nvSpPr>
        <p:spPr>
          <a:xfrm>
            <a:off x="457200" y="1504949"/>
            <a:ext cx="8226425" cy="4362451"/>
          </a:xfrm>
        </p:spPr>
        <p:txBody>
          <a:bodyPr>
            <a:normAutofit fontScale="92500" lnSpcReduction="20000"/>
          </a:bodyPr>
          <a:lstStyle/>
          <a:p>
            <a:pPr eaLnBrk="1" hangingPunct="1">
              <a:lnSpc>
                <a:spcPct val="90000"/>
              </a:lnSpc>
              <a:buFont typeface="Wingdings" pitchFamily="2" charset="2"/>
              <a:buChar char="Ø"/>
            </a:pPr>
            <a:r>
              <a:rPr lang="en-US" sz="2500" dirty="0">
                <a:latin typeface="BernhardMod OSF BT"/>
              </a:rPr>
              <a:t>General Assembly enacted a 4-year moratorium on creating new local governments (expired Jan. 1, 2020)</a:t>
            </a:r>
          </a:p>
          <a:p>
            <a:pPr eaLnBrk="1" hangingPunct="1">
              <a:lnSpc>
                <a:spcPct val="90000"/>
              </a:lnSpc>
              <a:buFont typeface="Wingdings" pitchFamily="2" charset="2"/>
              <a:buChar char="Ø"/>
            </a:pPr>
            <a:r>
              <a:rPr lang="en-US" sz="2500" dirty="0">
                <a:latin typeface="BernhardMod OSF BT"/>
              </a:rPr>
              <a:t>Expanded DuPage County’s pilot consolidation program to all 102 counties</a:t>
            </a:r>
          </a:p>
          <a:p>
            <a:pPr eaLnBrk="1" hangingPunct="1">
              <a:lnSpc>
                <a:spcPct val="90000"/>
              </a:lnSpc>
              <a:buFont typeface="Wingdings" pitchFamily="2" charset="2"/>
              <a:buChar char="Ø"/>
            </a:pPr>
            <a:r>
              <a:rPr lang="en-US" sz="2500" dirty="0">
                <a:latin typeface="BernhardMod OSF BT"/>
              </a:rPr>
              <a:t>Removed the limitation capping a township size of 126 square miles in order to allow the consolidation of two or more townships into one</a:t>
            </a:r>
          </a:p>
          <a:p>
            <a:pPr eaLnBrk="1" hangingPunct="1">
              <a:lnSpc>
                <a:spcPct val="90000"/>
              </a:lnSpc>
              <a:buFont typeface="Wingdings" pitchFamily="2" charset="2"/>
              <a:buChar char="Ø"/>
            </a:pPr>
            <a:r>
              <a:rPr lang="en-US" sz="2500" dirty="0">
                <a:latin typeface="BernhardMod OSF BT"/>
              </a:rPr>
              <a:t>Allows counties to retain their form of government if</a:t>
            </a:r>
          </a:p>
          <a:p>
            <a:pPr marL="0" indent="0" eaLnBrk="1" hangingPunct="1">
              <a:lnSpc>
                <a:spcPct val="90000"/>
              </a:lnSpc>
              <a:buNone/>
            </a:pPr>
            <a:r>
              <a:rPr lang="en-US" sz="2500" dirty="0">
                <a:latin typeface="BernhardMod OSF BT"/>
              </a:rPr>
              <a:t>     they absorb townships</a:t>
            </a:r>
          </a:p>
          <a:p>
            <a:pPr eaLnBrk="1" hangingPunct="1">
              <a:lnSpc>
                <a:spcPct val="90000"/>
              </a:lnSpc>
              <a:buFont typeface="Wingdings" pitchFamily="2" charset="2"/>
              <a:buChar char="Ø"/>
            </a:pPr>
            <a:r>
              <a:rPr lang="en-US" sz="2500" dirty="0">
                <a:latin typeface="BernhardMod OSF BT"/>
              </a:rPr>
              <a:t>Allows for merger of general township road and  </a:t>
            </a:r>
          </a:p>
          <a:p>
            <a:pPr marL="0" indent="0" eaLnBrk="1" hangingPunct="1">
              <a:lnSpc>
                <a:spcPct val="90000"/>
              </a:lnSpc>
              <a:buNone/>
            </a:pPr>
            <a:r>
              <a:rPr lang="en-US" sz="2500" dirty="0">
                <a:latin typeface="BernhardMod OSF BT"/>
              </a:rPr>
              <a:t>     bridge districts that maintain less than 25 miles of </a:t>
            </a:r>
          </a:p>
          <a:p>
            <a:pPr marL="0" indent="0" eaLnBrk="1" hangingPunct="1">
              <a:lnSpc>
                <a:spcPct val="90000"/>
              </a:lnSpc>
              <a:buNone/>
            </a:pPr>
            <a:r>
              <a:rPr lang="en-US" sz="2500" dirty="0">
                <a:latin typeface="BernhardMod OSF BT"/>
              </a:rPr>
              <a:t>     road.</a:t>
            </a:r>
          </a:p>
          <a:p>
            <a:pPr marL="0" indent="0" eaLnBrk="1" hangingPunct="1">
              <a:lnSpc>
                <a:spcPct val="90000"/>
              </a:lnSpc>
              <a:buNone/>
            </a:pPr>
            <a:endParaRPr lang="en-US" sz="2500" dirty="0">
              <a:latin typeface="BernhardMod OSF BT"/>
            </a:endParaRPr>
          </a:p>
          <a:p>
            <a:pPr eaLnBrk="1" hangingPunct="1">
              <a:lnSpc>
                <a:spcPct val="90000"/>
              </a:lnSpc>
              <a:buFont typeface="Wingdings" pitchFamily="2" charset="2"/>
              <a:buNone/>
            </a:pPr>
            <a:r>
              <a:rPr lang="en-US" sz="2500" dirty="0">
                <a:latin typeface="BernhardMod OSF BT"/>
              </a:rPr>
              <a:t>	</a:t>
            </a:r>
          </a:p>
        </p:txBody>
      </p:sp>
      <p:pic>
        <p:nvPicPr>
          <p:cNvPr id="10244" name="Picture 8" descr="MM900336880[1]"/>
          <p:cNvPicPr>
            <a:picLocks noChangeAspect="1" noChangeArrowheads="1" noCrop="1"/>
          </p:cNvPicPr>
          <p:nvPr/>
        </p:nvPicPr>
        <p:blipFill>
          <a:blip r:embed="rId2" cstate="print"/>
          <a:srcRect/>
          <a:stretch>
            <a:fillRect/>
          </a:stretch>
        </p:blipFill>
        <p:spPr bwMode="auto">
          <a:xfrm>
            <a:off x="7620000" y="3733800"/>
            <a:ext cx="1084263" cy="1619250"/>
          </a:xfrm>
          <a:prstGeom prst="rect">
            <a:avLst/>
          </a:prstGeom>
          <a:noFill/>
          <a:ln w="9525">
            <a:noFill/>
            <a:miter lim="800000"/>
            <a:headEnd/>
            <a:tailEnd/>
          </a:ln>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1381"/>
          </a:xfrm>
        </p:spPr>
        <p:txBody>
          <a:bodyPr/>
          <a:lstStyle/>
          <a:p>
            <a:r>
              <a:rPr lang="en-US" dirty="0"/>
              <a:t>2017</a:t>
            </a:r>
          </a:p>
        </p:txBody>
      </p:sp>
      <p:sp>
        <p:nvSpPr>
          <p:cNvPr id="3" name="Content Placeholder 2"/>
          <p:cNvSpPr>
            <a:spLocks noGrp="1"/>
          </p:cNvSpPr>
          <p:nvPr>
            <p:ph idx="1"/>
          </p:nvPr>
        </p:nvSpPr>
        <p:spPr>
          <a:xfrm>
            <a:off x="457200" y="1295400"/>
            <a:ext cx="8229600" cy="4396581"/>
          </a:xfrm>
        </p:spPr>
        <p:txBody>
          <a:bodyPr>
            <a:normAutofit fontScale="92500" lnSpcReduction="10000"/>
          </a:bodyPr>
          <a:lstStyle/>
          <a:p>
            <a:r>
              <a:rPr lang="en-US" dirty="0"/>
              <a:t>Lisle Township Road District/Naperville Township Road District consolidation passed, but with no action taken for years, Naperville voted instead to abolish the township’s road district and the township now handles those duties.</a:t>
            </a:r>
          </a:p>
          <a:p>
            <a:r>
              <a:rPr lang="en-US" dirty="0"/>
              <a:t>This demonstrates problem in implementation laws</a:t>
            </a:r>
          </a:p>
          <a:p>
            <a:r>
              <a:rPr lang="en-US" dirty="0"/>
              <a:t>Belvidere Township encountered similar situation</a:t>
            </a:r>
          </a:p>
        </p:txBody>
      </p:sp>
    </p:spTree>
    <p:extLst>
      <p:ext uri="{BB962C8B-B14F-4D97-AF65-F5344CB8AC3E}">
        <p14:creationId xmlns:p14="http://schemas.microsoft.com/office/powerpoint/2010/main" val="34654069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November 3, 2020 election</a:t>
            </a:r>
          </a:p>
        </p:txBody>
      </p:sp>
      <p:sp>
        <p:nvSpPr>
          <p:cNvPr id="3" name="Content Placeholder 2"/>
          <p:cNvSpPr>
            <a:spLocks noGrp="1"/>
          </p:cNvSpPr>
          <p:nvPr>
            <p:ph idx="1"/>
          </p:nvPr>
        </p:nvSpPr>
        <p:spPr>
          <a:xfrm>
            <a:off x="457200" y="1219201"/>
            <a:ext cx="8229600" cy="4191000"/>
          </a:xfrm>
        </p:spPr>
        <p:txBody>
          <a:bodyPr>
            <a:normAutofit fontScale="92500" lnSpcReduction="10000"/>
          </a:bodyPr>
          <a:lstStyle/>
          <a:p>
            <a:r>
              <a:rPr lang="en-US" dirty="0"/>
              <a:t>Lake County voted to eliminate the office of the recorder, merging its duties with the office of the county clerk. </a:t>
            </a:r>
          </a:p>
          <a:p>
            <a:r>
              <a:rPr lang="en-US" dirty="0"/>
              <a:t>Bloomingdale Township voted to dissolve the Road District.</a:t>
            </a:r>
          </a:p>
          <a:p>
            <a:r>
              <a:rPr lang="en-US" dirty="0"/>
              <a:t>Ela Township and Elk Grove Township voted to dissolve their Road Districts. </a:t>
            </a:r>
          </a:p>
          <a:p>
            <a:r>
              <a:rPr lang="en-US" dirty="0"/>
              <a:t>DuPage County eliminated its Board of Elections and merged it into County Clerk</a:t>
            </a:r>
          </a:p>
        </p:txBody>
      </p:sp>
    </p:spTree>
    <p:extLst>
      <p:ext uri="{BB962C8B-B14F-4D97-AF65-F5344CB8AC3E}">
        <p14:creationId xmlns:p14="http://schemas.microsoft.com/office/powerpoint/2010/main" val="2355710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830763"/>
          </a:xfrm>
        </p:spPr>
        <p:txBody>
          <a:bodyPr/>
          <a:lstStyle/>
          <a:p>
            <a:pPr marL="365125" lvl="1" indent="-255588">
              <a:spcBef>
                <a:spcPts val="400"/>
              </a:spcBef>
              <a:buSzPct val="68000"/>
              <a:buFont typeface="Wingdings 3" pitchFamily="18" charset="2"/>
              <a:buChar char=""/>
            </a:pPr>
            <a:r>
              <a:rPr lang="en-US" dirty="0"/>
              <a:t>2022 Census of Governments</a:t>
            </a:r>
          </a:p>
          <a:p>
            <a:pPr lvl="1"/>
            <a:r>
              <a:rPr lang="en-US" sz="2400" dirty="0"/>
              <a:t>90,075 local governments across the United States</a:t>
            </a:r>
          </a:p>
          <a:p>
            <a:pPr lvl="1"/>
            <a:r>
              <a:rPr lang="en-US" sz="2400" dirty="0"/>
              <a:t>Illinois has 6,930 units of local government</a:t>
            </a:r>
          </a:p>
          <a:p>
            <a:pPr lvl="1"/>
            <a:r>
              <a:rPr lang="en-US" sz="2400" dirty="0"/>
              <a:t>Pennsylvania has 4,830 units of local government</a:t>
            </a:r>
          </a:p>
          <a:p>
            <a:pPr lvl="1"/>
            <a:r>
              <a:rPr lang="en-US" sz="2400" dirty="0"/>
              <a:t>Texas has 5,343 units of local government</a:t>
            </a:r>
          </a:p>
          <a:p>
            <a:pPr lvl="1"/>
            <a:r>
              <a:rPr lang="en-US" sz="2400" dirty="0"/>
              <a:t>Illinois has 1,426 townships </a:t>
            </a:r>
          </a:p>
          <a:p>
            <a:pPr lvl="1"/>
            <a:r>
              <a:rPr lang="en-US" sz="2400" dirty="0"/>
              <a:t>85 of Illinois’ 102 counties have township governments</a:t>
            </a:r>
          </a:p>
          <a:p>
            <a:pPr lvl="1"/>
            <a:r>
              <a:rPr lang="en-US" sz="2400" dirty="0"/>
              <a:t>Illinois has 3,227 special districts </a:t>
            </a:r>
          </a:p>
          <a:p>
            <a:pPr lvl="1"/>
            <a:endParaRPr lang="en-US" sz="2400" dirty="0"/>
          </a:p>
          <a:p>
            <a:pPr lvl="1"/>
            <a:endParaRPr lang="en-US" dirty="0"/>
          </a:p>
        </p:txBody>
      </p:sp>
      <p:sp>
        <p:nvSpPr>
          <p:cNvPr id="3" name="Title 2"/>
          <p:cNvSpPr>
            <a:spLocks noGrp="1"/>
          </p:cNvSpPr>
          <p:nvPr>
            <p:ph type="title"/>
          </p:nvPr>
        </p:nvSpPr>
        <p:spPr>
          <a:xfrm>
            <a:off x="457200" y="274638"/>
            <a:ext cx="8229600" cy="868362"/>
          </a:xfrm>
        </p:spPr>
        <p:txBody>
          <a:bodyPr/>
          <a:lstStyle/>
          <a:p>
            <a:r>
              <a:rPr lang="en-US" dirty="0"/>
              <a:t>Governmental Consolidation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1DB50-7013-5EEB-AF48-3747F1FF2678}"/>
              </a:ext>
            </a:extLst>
          </p:cNvPr>
          <p:cNvSpPr>
            <a:spLocks noGrp="1"/>
          </p:cNvSpPr>
          <p:nvPr>
            <p:ph type="title"/>
          </p:nvPr>
        </p:nvSpPr>
        <p:spPr/>
        <p:txBody>
          <a:bodyPr/>
          <a:lstStyle/>
          <a:p>
            <a:r>
              <a:rPr lang="en-US" dirty="0"/>
              <a:t>2022 Attempt to Consolidate</a:t>
            </a:r>
          </a:p>
        </p:txBody>
      </p:sp>
      <p:sp>
        <p:nvSpPr>
          <p:cNvPr id="3" name="Content Placeholder 2">
            <a:extLst>
              <a:ext uri="{FF2B5EF4-FFF2-40B4-BE49-F238E27FC236}">
                <a16:creationId xmlns:a16="http://schemas.microsoft.com/office/drawing/2014/main" id="{23430B92-EBCF-A8D6-7E34-FEE16060A748}"/>
              </a:ext>
            </a:extLst>
          </p:cNvPr>
          <p:cNvSpPr>
            <a:spLocks noGrp="1"/>
          </p:cNvSpPr>
          <p:nvPr>
            <p:ph idx="1"/>
          </p:nvPr>
        </p:nvSpPr>
        <p:spPr/>
        <p:txBody>
          <a:bodyPr/>
          <a:lstStyle/>
          <a:p>
            <a:r>
              <a:rPr lang="en-US" dirty="0"/>
              <a:t>November 8, 2022 – Saline County</a:t>
            </a:r>
          </a:p>
          <a:p>
            <a:pPr marL="0" indent="0">
              <a:buNone/>
            </a:pPr>
            <a:endParaRPr lang="en-US" dirty="0"/>
          </a:p>
          <a:p>
            <a:pPr marL="0" indent="0">
              <a:buNone/>
            </a:pPr>
            <a:r>
              <a:rPr lang="en-US" dirty="0"/>
              <a:t>Shall the township organization be continued in Saline County? </a:t>
            </a:r>
          </a:p>
          <a:p>
            <a:pPr marL="0" indent="0">
              <a:buNone/>
            </a:pPr>
            <a:r>
              <a:rPr lang="en-US" dirty="0"/>
              <a:t>YES		6,330	79%</a:t>
            </a:r>
          </a:p>
          <a:p>
            <a:pPr marL="0" indent="0">
              <a:buNone/>
            </a:pPr>
            <a:r>
              <a:rPr lang="en-US" dirty="0"/>
              <a:t>NO		1,684	21%</a:t>
            </a:r>
          </a:p>
        </p:txBody>
      </p:sp>
    </p:spTree>
    <p:extLst>
      <p:ext uri="{BB962C8B-B14F-4D97-AF65-F5344CB8AC3E}">
        <p14:creationId xmlns:p14="http://schemas.microsoft.com/office/powerpoint/2010/main" val="42569883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a:t>April 4, 2023 election</a:t>
            </a:r>
          </a:p>
        </p:txBody>
      </p:sp>
      <p:sp>
        <p:nvSpPr>
          <p:cNvPr id="3" name="Content Placeholder 2"/>
          <p:cNvSpPr>
            <a:spLocks noGrp="1"/>
          </p:cNvSpPr>
          <p:nvPr>
            <p:ph idx="1"/>
          </p:nvPr>
        </p:nvSpPr>
        <p:spPr>
          <a:xfrm>
            <a:off x="457200" y="1219201"/>
            <a:ext cx="8229600" cy="4191000"/>
          </a:xfrm>
        </p:spPr>
        <p:txBody>
          <a:bodyPr>
            <a:normAutofit/>
          </a:bodyPr>
          <a:lstStyle/>
          <a:p>
            <a:r>
              <a:rPr lang="en-US" dirty="0"/>
              <a:t>Springfield City Council voted to add an advisory referendum to the ballot asking voters whether to eliminate the local township. </a:t>
            </a:r>
          </a:p>
          <a:p>
            <a:r>
              <a:rPr lang="en-US" dirty="0"/>
              <a:t>Advisory Question – “Yes” votes &gt;75% supported dissolution of townships w/in city boundaries; taxes + duties consolidate with city</a:t>
            </a:r>
          </a:p>
        </p:txBody>
      </p:sp>
    </p:spTree>
    <p:extLst>
      <p:ext uri="{BB962C8B-B14F-4D97-AF65-F5344CB8AC3E}">
        <p14:creationId xmlns:p14="http://schemas.microsoft.com/office/powerpoint/2010/main" val="16195876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A520B-0861-19CD-E599-98BEBF939644}"/>
              </a:ext>
            </a:extLst>
          </p:cNvPr>
          <p:cNvSpPr>
            <a:spLocks noGrp="1"/>
          </p:cNvSpPr>
          <p:nvPr>
            <p:ph type="title"/>
          </p:nvPr>
        </p:nvSpPr>
        <p:spPr/>
        <p:txBody>
          <a:bodyPr/>
          <a:lstStyle/>
          <a:p>
            <a:r>
              <a:rPr lang="en-US" dirty="0"/>
              <a:t>Takeaway…</a:t>
            </a:r>
          </a:p>
        </p:txBody>
      </p:sp>
      <p:sp>
        <p:nvSpPr>
          <p:cNvPr id="6" name="Content Placeholder 5">
            <a:extLst>
              <a:ext uri="{FF2B5EF4-FFF2-40B4-BE49-F238E27FC236}">
                <a16:creationId xmlns:a16="http://schemas.microsoft.com/office/drawing/2014/main" id="{F7B6C019-EEC8-70A7-C224-6EEB57F5FB9E}"/>
              </a:ext>
            </a:extLst>
          </p:cNvPr>
          <p:cNvSpPr>
            <a:spLocks noGrp="1"/>
          </p:cNvSpPr>
          <p:nvPr>
            <p:ph idx="1"/>
          </p:nvPr>
        </p:nvSpPr>
        <p:spPr/>
        <p:txBody>
          <a:bodyPr/>
          <a:lstStyle/>
          <a:p>
            <a:r>
              <a:rPr lang="en-US" dirty="0"/>
              <a:t>There is a long history of attacks on Township government</a:t>
            </a:r>
          </a:p>
          <a:p>
            <a:r>
              <a:rPr lang="en-US" dirty="0"/>
              <a:t>Township government is still here!</a:t>
            </a:r>
          </a:p>
        </p:txBody>
      </p:sp>
    </p:spTree>
    <p:extLst>
      <p:ext uri="{BB962C8B-B14F-4D97-AF65-F5344CB8AC3E}">
        <p14:creationId xmlns:p14="http://schemas.microsoft.com/office/powerpoint/2010/main" val="2599624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200" b="1" dirty="0"/>
              <a:t>Consolidation Legislation Origination</a:t>
            </a:r>
            <a:endParaRPr lang="en-US" sz="3200" dirty="0"/>
          </a:p>
        </p:txBody>
      </p:sp>
      <p:sp>
        <p:nvSpPr>
          <p:cNvPr id="15363" name="Rectangle 3"/>
          <p:cNvSpPr>
            <a:spLocks noGrp="1" noChangeArrowheads="1"/>
          </p:cNvSpPr>
          <p:nvPr>
            <p:ph type="body" idx="1"/>
          </p:nvPr>
        </p:nvSpPr>
        <p:spPr>
          <a:xfrm>
            <a:off x="762000" y="1435223"/>
            <a:ext cx="7313612" cy="4341813"/>
          </a:xfrm>
        </p:spPr>
        <p:txBody>
          <a:bodyPr/>
          <a:lstStyle/>
          <a:p>
            <a:pPr eaLnBrk="1" hangingPunct="1">
              <a:buFont typeface="Wingdings" pitchFamily="2" charset="2"/>
              <a:buChar char="Ø"/>
            </a:pPr>
            <a:r>
              <a:rPr lang="en-US" dirty="0"/>
              <a:t>Attacks by the General Assembly</a:t>
            </a:r>
          </a:p>
          <a:p>
            <a:pPr eaLnBrk="1" hangingPunct="1">
              <a:buFont typeface="Wingdings" pitchFamily="2" charset="2"/>
              <a:buChar char="Ø"/>
            </a:pPr>
            <a:r>
              <a:rPr lang="en-US" dirty="0"/>
              <a:t>Attacks by the Governor</a:t>
            </a:r>
          </a:p>
          <a:p>
            <a:pPr eaLnBrk="1" hangingPunct="1">
              <a:buFont typeface="Wingdings" pitchFamily="2" charset="2"/>
              <a:buChar char="Ø"/>
            </a:pPr>
            <a:r>
              <a:rPr lang="en-US" dirty="0"/>
              <a:t>Attacks by Taxpayers</a:t>
            </a:r>
          </a:p>
          <a:p>
            <a:pPr eaLnBrk="1" hangingPunct="1">
              <a:buFont typeface="Wingdings" pitchFamily="2" charset="2"/>
              <a:buChar char="Ø"/>
            </a:pPr>
            <a:r>
              <a:rPr lang="en-US" dirty="0"/>
              <a:t>Attacks by Other Units of Government</a:t>
            </a:r>
          </a:p>
          <a:p>
            <a:pPr eaLnBrk="1" hangingPunct="1">
              <a:buFont typeface="Wingdings" pitchFamily="2" charset="2"/>
              <a:buChar char="Ø"/>
            </a:pPr>
            <a:r>
              <a:rPr lang="en-US" dirty="0"/>
              <a:t>Attacks Because of Other Governmental Issues</a:t>
            </a:r>
          </a:p>
          <a:p>
            <a:pPr eaLnBrk="1" hangingPunct="1">
              <a:buFont typeface="Wingdings" pitchFamily="2" charset="2"/>
              <a:buNone/>
            </a:pPr>
            <a:endParaRPr lang="en-US" dirty="0"/>
          </a:p>
        </p:txBody>
      </p:sp>
      <p:pic>
        <p:nvPicPr>
          <p:cNvPr id="15364" name="Picture 6" descr="ANd9GcRvXaJuzg2vtA_5LsUdS7JxRGtGVB334gltgzpHXWWPDZ3qCpKGMw"/>
          <p:cNvPicPr>
            <a:picLocks noChangeAspect="1" noChangeArrowheads="1"/>
          </p:cNvPicPr>
          <p:nvPr/>
        </p:nvPicPr>
        <p:blipFill>
          <a:blip r:embed="rId2" cstate="print"/>
          <a:srcRect/>
          <a:stretch>
            <a:fillRect/>
          </a:stretch>
        </p:blipFill>
        <p:spPr bwMode="auto">
          <a:xfrm>
            <a:off x="7199312" y="1083040"/>
            <a:ext cx="1752600" cy="1752600"/>
          </a:xfrm>
          <a:prstGeom prst="rect">
            <a:avLst/>
          </a:prstGeom>
          <a:noFill/>
          <a:ln w="9525">
            <a:noFill/>
            <a:miter lim="800000"/>
            <a:headEnd/>
            <a:tailEnd/>
          </a:ln>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1"/>
          <p:cNvSpPr>
            <a:spLocks noGrp="1"/>
          </p:cNvSpPr>
          <p:nvPr>
            <p:ph idx="1"/>
          </p:nvPr>
        </p:nvSpPr>
        <p:spPr/>
        <p:txBody>
          <a:bodyPr>
            <a:normAutofit/>
          </a:bodyPr>
          <a:lstStyle/>
          <a:p>
            <a:r>
              <a:rPr lang="en-US" u="sng" dirty="0"/>
              <a:t>The Cox Report:  “Local Democracy and the Townships of Illinois:  A Report to the People”</a:t>
            </a:r>
          </a:p>
          <a:p>
            <a:pPr lvl="1"/>
            <a:r>
              <a:rPr lang="en-US" sz="2000" dirty="0"/>
              <a:t>Smaller local governments throughout America spend and borrow less per capita than larger governments.</a:t>
            </a:r>
          </a:p>
          <a:p>
            <a:pPr lvl="1"/>
            <a:r>
              <a:rPr lang="en-US" sz="2000" dirty="0"/>
              <a:t>Smaller governments in Illinois spend and borrow less.  </a:t>
            </a:r>
          </a:p>
          <a:p>
            <a:pPr lvl="1"/>
            <a:r>
              <a:rPr lang="en-US" sz="2000" dirty="0"/>
              <a:t>Illinois local governments rely less on state funding and pay for themselves to a greater degree than in 38 other states. </a:t>
            </a:r>
          </a:p>
        </p:txBody>
      </p:sp>
      <p:sp>
        <p:nvSpPr>
          <p:cNvPr id="3" name="Title 2"/>
          <p:cNvSpPr>
            <a:spLocks noGrp="1"/>
          </p:cNvSpPr>
          <p:nvPr>
            <p:ph type="title"/>
          </p:nvPr>
        </p:nvSpPr>
        <p:spPr/>
        <p:txBody>
          <a:bodyPr/>
          <a:lstStyle/>
          <a:p>
            <a:pPr>
              <a:defRPr/>
            </a:pPr>
            <a:r>
              <a:rPr lang="en-US" dirty="0"/>
              <a:t>The Value of Townships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1"/>
          <p:cNvSpPr>
            <a:spLocks noGrp="1"/>
          </p:cNvSpPr>
          <p:nvPr>
            <p:ph idx="1"/>
          </p:nvPr>
        </p:nvSpPr>
        <p:spPr>
          <a:xfrm>
            <a:off x="457200" y="1447800"/>
            <a:ext cx="8229600" cy="4678363"/>
          </a:xfrm>
        </p:spPr>
        <p:txBody>
          <a:bodyPr>
            <a:normAutofit/>
          </a:bodyPr>
          <a:lstStyle/>
          <a:p>
            <a:pPr lvl="1"/>
            <a:r>
              <a:rPr lang="en-US" sz="2250" dirty="0"/>
              <a:t>Township expenditures have grown at a lower rate than any other level of government in Illinois since 1992.</a:t>
            </a:r>
          </a:p>
          <a:p>
            <a:pPr lvl="1"/>
            <a:r>
              <a:rPr lang="en-US" sz="2250" dirty="0"/>
              <a:t>Townships have the lowest labor costs.</a:t>
            </a:r>
          </a:p>
          <a:p>
            <a:pPr lvl="1"/>
            <a:r>
              <a:rPr lang="en-US" sz="2250" dirty="0"/>
              <a:t>In a 2001 survey, 88 percent of residents rated the performance of township officials high, compared to 42 percent for state officials and 27 percent for federal officials. </a:t>
            </a:r>
          </a:p>
          <a:p>
            <a:pPr lvl="1"/>
            <a:r>
              <a:rPr lang="en-US" sz="2250" dirty="0"/>
              <a:t>Individual citizens have more influence in smaller governments. </a:t>
            </a:r>
          </a:p>
          <a:p>
            <a:pPr lvl="1"/>
            <a:r>
              <a:rPr lang="en-US" sz="2250" dirty="0"/>
              <a:t>The average local government serves 1,800 people in Illinois, compared to the national median (middle) of 2,850 people.</a:t>
            </a:r>
          </a:p>
          <a:p>
            <a:endParaRPr lang="en-US" dirty="0"/>
          </a:p>
          <a:p>
            <a:pPr lvl="1"/>
            <a:endParaRPr lang="en-US" dirty="0"/>
          </a:p>
        </p:txBody>
      </p:sp>
      <p:sp>
        <p:nvSpPr>
          <p:cNvPr id="3" name="Title 2"/>
          <p:cNvSpPr>
            <a:spLocks noGrp="1"/>
          </p:cNvSpPr>
          <p:nvPr>
            <p:ph type="title"/>
          </p:nvPr>
        </p:nvSpPr>
        <p:spPr/>
        <p:txBody>
          <a:bodyPr/>
          <a:lstStyle/>
          <a:p>
            <a:pPr>
              <a:defRPr/>
            </a:pPr>
            <a:r>
              <a:rPr lang="en-US" dirty="0"/>
              <a:t>Value of Townships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78363"/>
          </a:xfrm>
        </p:spPr>
        <p:txBody>
          <a:bodyPr/>
          <a:lstStyle/>
          <a:p>
            <a:pPr lvl="1"/>
            <a:r>
              <a:rPr lang="en-US" sz="2400" dirty="0"/>
              <a:t>Local government consolidations that have been implemented do not result in material cost savings and usually result in higher costs.</a:t>
            </a:r>
          </a:p>
          <a:p>
            <a:pPr lvl="1"/>
            <a:r>
              <a:rPr lang="en-US" sz="2400" dirty="0"/>
              <a:t>Government consolidation does not improve government efficiency. </a:t>
            </a:r>
          </a:p>
          <a:p>
            <a:pPr lvl="1"/>
            <a:r>
              <a:rPr lang="en-US" sz="2400" dirty="0"/>
              <a:t>Consolidation leads to higher personnel costs because it produces larger organized labor contracts, which incorporate the highest compensation rates and least productive work rules.</a:t>
            </a:r>
            <a:r>
              <a:rPr lang="en-US" sz="2800" dirty="0"/>
              <a:t> </a:t>
            </a:r>
            <a:endParaRPr lang="en-US" dirty="0"/>
          </a:p>
        </p:txBody>
      </p:sp>
      <p:sp>
        <p:nvSpPr>
          <p:cNvPr id="3" name="Title 2"/>
          <p:cNvSpPr>
            <a:spLocks noGrp="1"/>
          </p:cNvSpPr>
          <p:nvPr>
            <p:ph type="title"/>
          </p:nvPr>
        </p:nvSpPr>
        <p:spPr/>
        <p:txBody>
          <a:bodyPr/>
          <a:lstStyle/>
          <a:p>
            <a:r>
              <a:rPr lang="en-US" dirty="0"/>
              <a:t>Governmental Consolidation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sz="2400" dirty="0"/>
              <a:t>Governmental consolidation detaches people from their local governments. </a:t>
            </a:r>
          </a:p>
          <a:p>
            <a:pPr lvl="1"/>
            <a:r>
              <a:rPr lang="en-US" sz="2400" dirty="0"/>
              <a:t>If the “bigger-is-better” theory of government efficiency is correct, then states with larger populations should have lower per capita state and local taxation, but the data did not support that claim.</a:t>
            </a:r>
            <a:endParaRPr lang="en-US" dirty="0"/>
          </a:p>
        </p:txBody>
      </p:sp>
      <p:sp>
        <p:nvSpPr>
          <p:cNvPr id="3" name="Title 2"/>
          <p:cNvSpPr>
            <a:spLocks noGrp="1"/>
          </p:cNvSpPr>
          <p:nvPr>
            <p:ph type="title"/>
          </p:nvPr>
        </p:nvSpPr>
        <p:spPr/>
        <p:txBody>
          <a:bodyPr/>
          <a:lstStyle/>
          <a:p>
            <a:r>
              <a:rPr lang="en-US" dirty="0"/>
              <a:t>Governmental Consolidation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However...</a:t>
            </a:r>
          </a:p>
        </p:txBody>
      </p:sp>
      <p:sp>
        <p:nvSpPr>
          <p:cNvPr id="3" name="Content Placeholder 2"/>
          <p:cNvSpPr>
            <a:spLocks noGrp="1"/>
          </p:cNvSpPr>
          <p:nvPr>
            <p:ph idx="1"/>
          </p:nvPr>
        </p:nvSpPr>
        <p:spPr/>
        <p:txBody>
          <a:bodyPr/>
          <a:lstStyle/>
          <a:p>
            <a:r>
              <a:rPr lang="en-US" dirty="0"/>
              <a:t>In some townships, consolidation may be the right and best thing to do for the residents.  </a:t>
            </a:r>
          </a:p>
          <a:p>
            <a:r>
              <a:rPr lang="en-US" dirty="0"/>
              <a:t>Small townships, can’t find people to run for office, etc.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do townships have a bad reputation?</a:t>
            </a:r>
          </a:p>
        </p:txBody>
      </p:sp>
      <p:sp>
        <p:nvSpPr>
          <p:cNvPr id="3" name="Content Placeholder 2"/>
          <p:cNvSpPr>
            <a:spLocks noGrp="1"/>
          </p:cNvSpPr>
          <p:nvPr>
            <p:ph idx="1"/>
          </p:nvPr>
        </p:nvSpPr>
        <p:spPr/>
        <p:txBody>
          <a:bodyPr/>
          <a:lstStyle/>
          <a:p>
            <a:r>
              <a:rPr lang="en-US" dirty="0"/>
              <a:t>Residents do not understand what they do. </a:t>
            </a:r>
          </a:p>
          <a:p>
            <a:r>
              <a:rPr lang="en-US" dirty="0"/>
              <a:t>Taxpayers do not like paying legal fees for political disputes</a:t>
            </a:r>
          </a:p>
          <a:p>
            <a:r>
              <a:rPr lang="en-US" dirty="0"/>
              <a:t>When townships are only in the news because of legal disputes, it’s bad!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is consolidation in the forefront?</a:t>
            </a:r>
          </a:p>
        </p:txBody>
      </p:sp>
      <p:sp>
        <p:nvSpPr>
          <p:cNvPr id="3" name="Content Placeholder 2"/>
          <p:cNvSpPr>
            <a:spLocks noGrp="1"/>
          </p:cNvSpPr>
          <p:nvPr>
            <p:ph idx="1"/>
          </p:nvPr>
        </p:nvSpPr>
        <p:spPr>
          <a:xfrm>
            <a:off x="457200" y="1417638"/>
            <a:ext cx="8229600" cy="4708525"/>
          </a:xfrm>
        </p:spPr>
        <p:txBody>
          <a:bodyPr/>
          <a:lstStyle/>
          <a:p>
            <a:r>
              <a:rPr lang="en-US" dirty="0"/>
              <a:t>The property tax crisis is subjecting taxing bodies to more scrutiny</a:t>
            </a:r>
          </a:p>
          <a:p>
            <a:r>
              <a:rPr lang="en-US" dirty="0"/>
              <a:t>Illinois has more taxing bodies than any state in the nation</a:t>
            </a:r>
          </a:p>
          <a:p>
            <a:r>
              <a:rPr lang="en-US" dirty="0"/>
              <a:t>State officials do not have to account for their actions if they can shift the focus to local governments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2017 – Essex Township </a:t>
            </a:r>
          </a:p>
        </p:txBody>
      </p:sp>
      <p:sp>
        <p:nvSpPr>
          <p:cNvPr id="3" name="Subtitle 2">
            <a:extLst>
              <a:ext uri="{FF2B5EF4-FFF2-40B4-BE49-F238E27FC236}">
                <a16:creationId xmlns:a16="http://schemas.microsoft.com/office/drawing/2014/main" id="{B7469B5D-CBC1-FC57-F08E-D035AB4B786E}"/>
              </a:ext>
            </a:extLst>
          </p:cNvPr>
          <p:cNvSpPr>
            <a:spLocks noGrp="1"/>
          </p:cNvSpPr>
          <p:nvPr>
            <p:ph type="subTitle" idx="1"/>
          </p:nvPr>
        </p:nvSpPr>
        <p:spPr>
          <a:xfrm>
            <a:off x="609600" y="1752600"/>
            <a:ext cx="7848600" cy="2667000"/>
          </a:xfrm>
        </p:spPr>
        <p:txBody>
          <a:bodyPr/>
          <a:lstStyle/>
          <a:p>
            <a:pPr algn="just"/>
            <a:r>
              <a:rPr lang="en-US" sz="1800" dirty="0">
                <a:solidFill>
                  <a:srgbClr val="2A7069"/>
                </a:solidFill>
                <a:latin typeface="Aptos" panose="020B0004020202020204" pitchFamily="34" charset="0"/>
                <a:cs typeface="Times New Roman" panose="02020603050405020304" pitchFamily="18" charset="0"/>
              </a:rPr>
              <a:t>- T</a:t>
            </a:r>
            <a:r>
              <a:rPr lang="en-US" sz="1800" dirty="0">
                <a:solidFill>
                  <a:srgbClr val="2A7069"/>
                </a:solidFill>
                <a:effectLst/>
                <a:latin typeface="Aptos" panose="020B0004020202020204" pitchFamily="34" charset="0"/>
                <a:ea typeface="Aptos" panose="020B0004020202020204" pitchFamily="34" charset="0"/>
                <a:cs typeface="Times New Roman" panose="02020603050405020304" pitchFamily="18" charset="0"/>
              </a:rPr>
              <a:t>he township clerk was indicted for spending taxpayer money on personal expenses</a:t>
            </a:r>
          </a:p>
          <a:p>
            <a:pPr algn="just"/>
            <a:endParaRPr lang="en-US" sz="1800" dirty="0">
              <a:solidFill>
                <a:srgbClr val="2A7069"/>
              </a:solidFill>
              <a:effectLst/>
              <a:latin typeface="Aptos" panose="020B0004020202020204" pitchFamily="34" charset="0"/>
              <a:ea typeface="Aptos" panose="020B0004020202020204" pitchFamily="34" charset="0"/>
              <a:cs typeface="Times New Roman" panose="02020603050405020304" pitchFamily="18" charset="0"/>
            </a:endParaRPr>
          </a:p>
          <a:p>
            <a:pPr algn="just"/>
            <a:r>
              <a:rPr lang="en-US" sz="1800" dirty="0">
                <a:solidFill>
                  <a:srgbClr val="2A7069"/>
                </a:solidFill>
                <a:effectLst/>
                <a:latin typeface="Aptos" panose="020B0004020202020204" pitchFamily="34" charset="0"/>
                <a:ea typeface="Aptos" panose="020B0004020202020204" pitchFamily="34" charset="0"/>
                <a:cs typeface="Times New Roman" panose="02020603050405020304" pitchFamily="18" charset="0"/>
              </a:rPr>
              <a:t>- Accused of depositing roughly $94,000 in township money into a personal bank account</a:t>
            </a:r>
            <a:endParaRPr lang="en-US" dirty="0">
              <a:solidFill>
                <a:srgbClr val="2A7069"/>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dirty="0"/>
              <a:t>St. Clair County – PA 99-474</a:t>
            </a:r>
          </a:p>
          <a:p>
            <a:endParaRPr lang="en-US" sz="2600" dirty="0"/>
          </a:p>
          <a:p>
            <a:r>
              <a:rPr lang="en-US" sz="2600" dirty="0"/>
              <a:t>Public Act 100-107 allowed Cook County Townships to abolish Cook County Road Districts by referendum. </a:t>
            </a:r>
          </a:p>
        </p:txBody>
      </p:sp>
      <p:sp>
        <p:nvSpPr>
          <p:cNvPr id="3" name="Title 2"/>
          <p:cNvSpPr>
            <a:spLocks noGrp="1"/>
          </p:cNvSpPr>
          <p:nvPr>
            <p:ph type="title"/>
          </p:nvPr>
        </p:nvSpPr>
        <p:spPr/>
        <p:txBody>
          <a:bodyPr>
            <a:normAutofit/>
          </a:bodyPr>
          <a:lstStyle/>
          <a:p>
            <a:r>
              <a:rPr lang="en-US" dirty="0"/>
              <a:t>Attacks by the General Assembly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Caused by Lack of Understanding About the Functions of Townships</a:t>
            </a:r>
          </a:p>
          <a:p>
            <a:r>
              <a:rPr lang="en-US" sz="2400" dirty="0"/>
              <a:t>Caused by Frustration over Current Economic Conditions</a:t>
            </a:r>
          </a:p>
          <a:p>
            <a:r>
              <a:rPr lang="en-US" sz="2400" dirty="0"/>
              <a:t>Better Government Association – Andy Shaw</a:t>
            </a:r>
          </a:p>
          <a:p>
            <a:r>
              <a:rPr lang="en-US" sz="2400" dirty="0"/>
              <a:t>Openthebooks.com – Transparencymania!  Everything is out there. </a:t>
            </a:r>
          </a:p>
          <a:p>
            <a:r>
              <a:rPr lang="en-US" sz="2400" dirty="0"/>
              <a:t>Illinois State Comptroller website – finances are open</a:t>
            </a:r>
          </a:p>
        </p:txBody>
      </p:sp>
      <p:sp>
        <p:nvSpPr>
          <p:cNvPr id="3" name="Title 2"/>
          <p:cNvSpPr>
            <a:spLocks noGrp="1"/>
          </p:cNvSpPr>
          <p:nvPr>
            <p:ph type="title"/>
          </p:nvPr>
        </p:nvSpPr>
        <p:spPr/>
        <p:txBody>
          <a:bodyPr/>
          <a:lstStyle/>
          <a:p>
            <a:r>
              <a:rPr lang="en-US" dirty="0"/>
              <a:t>Attacks by Taxpayers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Eyes on the Prize – They want your money! </a:t>
            </a:r>
          </a:p>
          <a:p>
            <a:r>
              <a:rPr lang="en-US" dirty="0"/>
              <a:t>They do not understand the limitations of their power – (City v. Township)</a:t>
            </a:r>
          </a:p>
          <a:p>
            <a:endParaRPr lang="en-US" dirty="0"/>
          </a:p>
        </p:txBody>
      </p:sp>
      <p:sp>
        <p:nvSpPr>
          <p:cNvPr id="3" name="Title 2"/>
          <p:cNvSpPr>
            <a:spLocks noGrp="1"/>
          </p:cNvSpPr>
          <p:nvPr>
            <p:ph type="title"/>
          </p:nvPr>
        </p:nvSpPr>
        <p:spPr>
          <a:xfrm>
            <a:off x="457200" y="274638"/>
            <a:ext cx="8382000" cy="1143000"/>
          </a:xfrm>
        </p:spPr>
        <p:txBody>
          <a:bodyPr>
            <a:normAutofit fontScale="90000"/>
          </a:bodyPr>
          <a:lstStyle/>
          <a:p>
            <a:r>
              <a:rPr lang="en-US" dirty="0"/>
              <a:t>Attacks by Other Units of Government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Officials do not understand their duties or responsibilities</a:t>
            </a:r>
          </a:p>
          <a:p>
            <a:r>
              <a:rPr lang="en-US" sz="2800" dirty="0"/>
              <a:t>Officials do not understand the powers of other elected township officials</a:t>
            </a:r>
          </a:p>
          <a:p>
            <a:r>
              <a:rPr lang="en-US" sz="2800" dirty="0"/>
              <a:t>Board Wars/Assessor Wars/Clerk Wars/Highway Commissioner Wars/Supervisor Wars</a:t>
            </a:r>
          </a:p>
          <a:p>
            <a:r>
              <a:rPr lang="en-US" sz="2800" dirty="0"/>
              <a:t>Disgruntled Employees</a:t>
            </a:r>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a:t>Township Officials Attacking One Another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General Assembly is using local government to shift focus off of State problems</a:t>
            </a:r>
          </a:p>
          <a:p>
            <a:r>
              <a:rPr lang="en-US" dirty="0"/>
              <a:t>Pension Reform</a:t>
            </a:r>
          </a:p>
          <a:p>
            <a:r>
              <a:rPr lang="en-US" dirty="0"/>
              <a:t>IMRF Audits</a:t>
            </a:r>
          </a:p>
        </p:txBody>
      </p:sp>
      <p:sp>
        <p:nvSpPr>
          <p:cNvPr id="3" name="Title 2"/>
          <p:cNvSpPr>
            <a:spLocks noGrp="1"/>
          </p:cNvSpPr>
          <p:nvPr>
            <p:ph type="title"/>
          </p:nvPr>
        </p:nvSpPr>
        <p:spPr/>
        <p:txBody>
          <a:bodyPr>
            <a:normAutofit fontScale="90000"/>
          </a:bodyPr>
          <a:lstStyle/>
          <a:p>
            <a:r>
              <a:rPr lang="en-US" dirty="0"/>
              <a:t>Attacks because of Problems of Other Governments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059363"/>
          </a:xfrm>
        </p:spPr>
        <p:txBody>
          <a:bodyPr>
            <a:normAutofit/>
          </a:bodyPr>
          <a:lstStyle/>
          <a:p>
            <a:r>
              <a:rPr lang="en-US" sz="2400" dirty="0"/>
              <a:t>Evaluate whether Survival IS the best option</a:t>
            </a:r>
          </a:p>
          <a:p>
            <a:r>
              <a:rPr lang="en-US" sz="2400" dirty="0"/>
              <a:t>Educate the Public</a:t>
            </a:r>
          </a:p>
          <a:p>
            <a:r>
              <a:rPr lang="en-US" sz="2400" dirty="0"/>
              <a:t>Educate the Press</a:t>
            </a:r>
          </a:p>
          <a:p>
            <a:r>
              <a:rPr lang="en-US" sz="2400" dirty="0"/>
              <a:t>Educate your Public Officials</a:t>
            </a:r>
          </a:p>
          <a:p>
            <a:r>
              <a:rPr lang="en-US" sz="2400" dirty="0"/>
              <a:t>Work Cooperatively with Other Units of Government</a:t>
            </a:r>
          </a:p>
          <a:p>
            <a:r>
              <a:rPr lang="en-US" sz="2400" dirty="0"/>
              <a:t>Strive for Peace</a:t>
            </a:r>
          </a:p>
          <a:p>
            <a:r>
              <a:rPr lang="en-US" sz="2400" dirty="0"/>
              <a:t>Pick Your Battles</a:t>
            </a:r>
          </a:p>
          <a:p>
            <a:r>
              <a:rPr lang="en-US" sz="2400" dirty="0"/>
              <a:t>Pay Attention to Shifting Public Attitudes (pensions, salary increases, etc.)</a:t>
            </a:r>
          </a:p>
          <a:p>
            <a:endParaRPr lang="en-US" dirty="0"/>
          </a:p>
        </p:txBody>
      </p:sp>
      <p:sp>
        <p:nvSpPr>
          <p:cNvPr id="3" name="Title 2"/>
          <p:cNvSpPr>
            <a:spLocks noGrp="1"/>
          </p:cNvSpPr>
          <p:nvPr>
            <p:ph type="title"/>
          </p:nvPr>
        </p:nvSpPr>
        <p:spPr>
          <a:xfrm>
            <a:off x="457200" y="274638"/>
            <a:ext cx="8229600" cy="792162"/>
          </a:xfrm>
        </p:spPr>
        <p:txBody>
          <a:bodyPr/>
          <a:lstStyle/>
          <a:p>
            <a:r>
              <a:rPr lang="en-US" dirty="0"/>
              <a:t>Survival Options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Business is Changing – Get Smarter and More Creative</a:t>
            </a:r>
          </a:p>
          <a:p>
            <a:r>
              <a:rPr lang="en-US" dirty="0"/>
              <a:t>Keep up with technology</a:t>
            </a:r>
          </a:p>
          <a:p>
            <a:r>
              <a:rPr lang="en-US" dirty="0"/>
              <a:t>Explore offering other services</a:t>
            </a:r>
          </a:p>
          <a:p>
            <a:r>
              <a:rPr lang="en-US" dirty="0"/>
              <a:t>Publicize and market township programs</a:t>
            </a:r>
          </a:p>
        </p:txBody>
      </p:sp>
      <p:sp>
        <p:nvSpPr>
          <p:cNvPr id="3" name="Title 2"/>
          <p:cNvSpPr>
            <a:spLocks noGrp="1"/>
          </p:cNvSpPr>
          <p:nvPr>
            <p:ph type="title"/>
          </p:nvPr>
        </p:nvSpPr>
        <p:spPr/>
        <p:txBody>
          <a:bodyPr/>
          <a:lstStyle/>
          <a:p>
            <a:r>
              <a:rPr lang="en-US" dirty="0"/>
              <a:t>Survival Options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38200"/>
          </a:xfrm>
        </p:spPr>
        <p:txBody>
          <a:bodyPr>
            <a:normAutofit/>
          </a:bodyPr>
          <a:lstStyle/>
          <a:p>
            <a:r>
              <a:rPr lang="en-US" dirty="0"/>
              <a:t>Know what your Township does</a:t>
            </a:r>
          </a:p>
        </p:txBody>
      </p:sp>
      <p:sp>
        <p:nvSpPr>
          <p:cNvPr id="3" name="Content Placeholder 2"/>
          <p:cNvSpPr>
            <a:spLocks noGrp="1"/>
          </p:cNvSpPr>
          <p:nvPr>
            <p:ph idx="1"/>
          </p:nvPr>
        </p:nvSpPr>
        <p:spPr>
          <a:xfrm>
            <a:off x="457200" y="2057400"/>
            <a:ext cx="8229600" cy="3733800"/>
          </a:xfrm>
        </p:spPr>
        <p:txBody>
          <a:bodyPr>
            <a:normAutofit fontScale="77500" lnSpcReduction="20000"/>
          </a:bodyPr>
          <a:lstStyle/>
          <a:p>
            <a:r>
              <a:rPr lang="en-US" dirty="0"/>
              <a:t>Assessments</a:t>
            </a:r>
          </a:p>
          <a:p>
            <a:r>
              <a:rPr lang="en-US" dirty="0"/>
              <a:t>Road Services</a:t>
            </a:r>
          </a:p>
          <a:p>
            <a:r>
              <a:rPr lang="en-US" dirty="0"/>
              <a:t>General Assistance</a:t>
            </a:r>
          </a:p>
          <a:p>
            <a:r>
              <a:rPr lang="en-US" dirty="0"/>
              <a:t>Social Services</a:t>
            </a:r>
          </a:p>
          <a:p>
            <a:pPr lvl="1"/>
            <a:r>
              <a:rPr lang="en-US" dirty="0"/>
              <a:t>Youth</a:t>
            </a:r>
          </a:p>
          <a:p>
            <a:pPr lvl="1"/>
            <a:r>
              <a:rPr lang="en-US" dirty="0"/>
              <a:t>Senior</a:t>
            </a:r>
          </a:p>
          <a:p>
            <a:pPr lvl="1"/>
            <a:r>
              <a:rPr lang="en-US" dirty="0"/>
              <a:t>Health</a:t>
            </a:r>
          </a:p>
          <a:p>
            <a:pPr lvl="1"/>
            <a:r>
              <a:rPr lang="en-US" dirty="0"/>
              <a:t>Mental Health</a:t>
            </a:r>
          </a:p>
          <a:p>
            <a:pPr lvl="1"/>
            <a:r>
              <a:rPr lang="en-US" dirty="0"/>
              <a:t>Recycling</a:t>
            </a:r>
          </a:p>
          <a:p>
            <a:pPr lvl="1"/>
            <a:r>
              <a:rPr lang="en-US" dirty="0"/>
              <a:t>Transportation</a:t>
            </a:r>
          </a:p>
        </p:txBody>
      </p:sp>
    </p:spTree>
    <p:extLst>
      <p:ext uri="{BB962C8B-B14F-4D97-AF65-F5344CB8AC3E}">
        <p14:creationId xmlns:p14="http://schemas.microsoft.com/office/powerpoint/2010/main" val="29686899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Understand the clamor for consolidation</a:t>
            </a:r>
          </a:p>
        </p:txBody>
      </p:sp>
      <p:sp>
        <p:nvSpPr>
          <p:cNvPr id="3" name="Content Placeholder 2"/>
          <p:cNvSpPr>
            <a:spLocks noGrp="1"/>
          </p:cNvSpPr>
          <p:nvPr>
            <p:ph idx="1"/>
          </p:nvPr>
        </p:nvSpPr>
        <p:spPr/>
        <p:txBody>
          <a:bodyPr>
            <a:normAutofit/>
          </a:bodyPr>
          <a:lstStyle/>
          <a:p>
            <a:r>
              <a:rPr lang="en-US" dirty="0"/>
              <a:t>Clamor for consolidation </a:t>
            </a:r>
          </a:p>
          <a:p>
            <a:r>
              <a:rPr lang="en-US" dirty="0"/>
              <a:t>Townships are under the spotlight</a:t>
            </a:r>
          </a:p>
          <a:p>
            <a:r>
              <a:rPr lang="en-US" dirty="0"/>
              <a:t>Need to examine opportunities for collaboration and intergovernmental cooperation</a:t>
            </a:r>
          </a:p>
          <a:p>
            <a:r>
              <a:rPr lang="en-US" dirty="0"/>
              <a:t>Find opportunities to improve efficiencies</a:t>
            </a:r>
          </a:p>
          <a:p>
            <a:r>
              <a:rPr lang="en-US" dirty="0"/>
              <a:t>Educate the public!</a:t>
            </a:r>
          </a:p>
        </p:txBody>
      </p:sp>
    </p:spTree>
    <p:extLst>
      <p:ext uri="{BB962C8B-B14F-4D97-AF65-F5344CB8AC3E}">
        <p14:creationId xmlns:p14="http://schemas.microsoft.com/office/powerpoint/2010/main" val="872624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5999"/>
            <a:ext cx="8229600" cy="1143001"/>
          </a:xfrm>
        </p:spPr>
        <p:txBody>
          <a:bodyPr/>
          <a:lstStyle/>
          <a:p>
            <a:pPr marL="365125" lvl="1" indent="-255588">
              <a:spcBef>
                <a:spcPts val="400"/>
              </a:spcBef>
              <a:buSzPct val="68000"/>
              <a:buFont typeface="Wingdings 3" pitchFamily="18" charset="2"/>
              <a:buChar char=""/>
            </a:pPr>
            <a:r>
              <a:rPr lang="en-US" dirty="0"/>
              <a:t>Why does Illinois have so many different units of local government?</a:t>
            </a:r>
          </a:p>
        </p:txBody>
      </p:sp>
      <p:sp>
        <p:nvSpPr>
          <p:cNvPr id="3" name="Title 2"/>
          <p:cNvSpPr>
            <a:spLocks noGrp="1"/>
          </p:cNvSpPr>
          <p:nvPr>
            <p:ph type="title"/>
          </p:nvPr>
        </p:nvSpPr>
        <p:spPr/>
        <p:txBody>
          <a:bodyPr>
            <a:normAutofit/>
          </a:bodyPr>
          <a:lstStyle/>
          <a:p>
            <a:r>
              <a:rPr lang="en-US" dirty="0"/>
              <a:t>Why???</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services?</a:t>
            </a:r>
          </a:p>
        </p:txBody>
      </p:sp>
      <p:sp>
        <p:nvSpPr>
          <p:cNvPr id="3" name="Content Placeholder 2"/>
          <p:cNvSpPr>
            <a:spLocks noGrp="1"/>
          </p:cNvSpPr>
          <p:nvPr>
            <p:ph idx="1"/>
          </p:nvPr>
        </p:nvSpPr>
        <p:spPr/>
        <p:txBody>
          <a:bodyPr/>
          <a:lstStyle/>
          <a:p>
            <a:r>
              <a:rPr lang="en-US" dirty="0"/>
              <a:t>What are other townships offering?</a:t>
            </a:r>
          </a:p>
          <a:p>
            <a:r>
              <a:rPr lang="en-US" dirty="0"/>
              <a:t>What needs does your community have?</a:t>
            </a:r>
          </a:p>
          <a:p>
            <a:r>
              <a:rPr lang="en-US" dirty="0"/>
              <a:t>Know what makes your township special.</a:t>
            </a:r>
          </a:p>
        </p:txBody>
      </p:sp>
    </p:spTree>
    <p:extLst>
      <p:ext uri="{BB962C8B-B14F-4D97-AF65-F5344CB8AC3E}">
        <p14:creationId xmlns:p14="http://schemas.microsoft.com/office/powerpoint/2010/main" val="18584129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62000"/>
          </a:xfrm>
        </p:spPr>
        <p:txBody>
          <a:bodyPr/>
          <a:lstStyle/>
          <a:p>
            <a:r>
              <a:rPr lang="en-US" dirty="0"/>
              <a:t>Tools for Success</a:t>
            </a:r>
          </a:p>
        </p:txBody>
      </p:sp>
      <p:sp>
        <p:nvSpPr>
          <p:cNvPr id="3" name="Content Placeholder 2"/>
          <p:cNvSpPr>
            <a:spLocks noGrp="1"/>
          </p:cNvSpPr>
          <p:nvPr>
            <p:ph idx="1"/>
          </p:nvPr>
        </p:nvSpPr>
        <p:spPr>
          <a:xfrm>
            <a:off x="457200" y="1752600"/>
            <a:ext cx="8229600" cy="4038600"/>
          </a:xfrm>
        </p:spPr>
        <p:txBody>
          <a:bodyPr>
            <a:normAutofit fontScale="92500" lnSpcReduction="10000"/>
          </a:bodyPr>
          <a:lstStyle/>
          <a:p>
            <a:r>
              <a:rPr lang="en-US" dirty="0"/>
              <a:t>Township Officials of Illinois</a:t>
            </a:r>
          </a:p>
          <a:p>
            <a:r>
              <a:rPr lang="en-US" dirty="0"/>
              <a:t>TOI Laws and Duties Handbook</a:t>
            </a:r>
          </a:p>
          <a:p>
            <a:r>
              <a:rPr lang="en-US" dirty="0"/>
              <a:t>Trustees’ Operations Manual </a:t>
            </a:r>
          </a:p>
          <a:p>
            <a:r>
              <a:rPr lang="en-US" dirty="0"/>
              <a:t>Clerk’s Handbook</a:t>
            </a:r>
          </a:p>
          <a:p>
            <a:r>
              <a:rPr lang="en-US" dirty="0"/>
              <a:t>Supervisor’s Guide</a:t>
            </a:r>
          </a:p>
          <a:p>
            <a:r>
              <a:rPr lang="en-US" dirty="0"/>
              <a:t>Newly-Elected Officials Guide</a:t>
            </a:r>
          </a:p>
          <a:p>
            <a:r>
              <a:rPr lang="en-US" dirty="0"/>
              <a:t>Municipal Minute Blog – </a:t>
            </a:r>
            <a:r>
              <a:rPr lang="en-US" dirty="0">
                <a:hlinkClick r:id="rId2"/>
              </a:rPr>
              <a:t>www.ancelglink.com</a:t>
            </a:r>
            <a:endParaRPr lang="en-US" dirty="0"/>
          </a:p>
          <a:p>
            <a:r>
              <a:rPr lang="en-US" dirty="0"/>
              <a:t>Workplace Report – </a:t>
            </a:r>
            <a:r>
              <a:rPr lang="en-US" dirty="0">
                <a:hlinkClick r:id="rId2"/>
              </a:rPr>
              <a:t>www.ancelglink.com</a:t>
            </a:r>
            <a:r>
              <a:rPr lang="en-US" dirty="0"/>
              <a:t> </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63147-17AC-B22A-81E0-D25DCD5A0537}"/>
              </a:ext>
            </a:extLst>
          </p:cNvPr>
          <p:cNvSpPr>
            <a:spLocks noGrp="1"/>
          </p:cNvSpPr>
          <p:nvPr>
            <p:ph type="ctrTitle"/>
          </p:nvPr>
        </p:nvSpPr>
        <p:spPr/>
        <p:txBody>
          <a:bodyPr/>
          <a:lstStyle/>
          <a:p>
            <a:r>
              <a:rPr lang="en-US" u="sng" dirty="0"/>
              <a:t>QUESTIONS?</a:t>
            </a:r>
          </a:p>
        </p:txBody>
      </p:sp>
      <p:sp>
        <p:nvSpPr>
          <p:cNvPr id="3" name="Subtitle 2">
            <a:extLst>
              <a:ext uri="{FF2B5EF4-FFF2-40B4-BE49-F238E27FC236}">
                <a16:creationId xmlns:a16="http://schemas.microsoft.com/office/drawing/2014/main" id="{BF474FA6-551B-5D52-D467-5C0943CFFE37}"/>
              </a:ext>
            </a:extLst>
          </p:cNvPr>
          <p:cNvSpPr>
            <a:spLocks noGrp="1"/>
          </p:cNvSpPr>
          <p:nvPr>
            <p:ph type="subTitle" idx="1"/>
          </p:nvPr>
        </p:nvSpPr>
        <p:spPr/>
        <p:txBody>
          <a:bodyPr/>
          <a:lstStyle/>
          <a:p>
            <a:r>
              <a:rPr lang="en-US" dirty="0">
                <a:solidFill>
                  <a:srgbClr val="2A7069"/>
                </a:solidFill>
              </a:rPr>
              <a:t>Kevin L. Sterk</a:t>
            </a:r>
          </a:p>
          <a:p>
            <a:r>
              <a:rPr lang="en-US" dirty="0">
                <a:solidFill>
                  <a:srgbClr val="2A7069"/>
                </a:solidFill>
              </a:rPr>
              <a:t>Ancel Glink , P.C.</a:t>
            </a:r>
          </a:p>
          <a:p>
            <a:r>
              <a:rPr lang="en-US" dirty="0">
                <a:solidFill>
                  <a:srgbClr val="2A7069"/>
                </a:solidFill>
                <a:hlinkClick r:id="rId2">
                  <a:extLst>
                    <a:ext uri="{A12FA001-AC4F-418D-AE19-62706E023703}">
                      <ahyp:hlinkClr xmlns:ahyp="http://schemas.microsoft.com/office/drawing/2018/hyperlinkcolor" val="tx"/>
                    </a:ext>
                  </a:extLst>
                </a:hlinkClick>
              </a:rPr>
              <a:t>ksterk@ancelglink.com</a:t>
            </a:r>
            <a:endParaRPr lang="en-US" dirty="0">
              <a:solidFill>
                <a:srgbClr val="2A7069"/>
              </a:solidFill>
            </a:endParaRPr>
          </a:p>
          <a:p>
            <a:endParaRPr lang="en-US" dirty="0"/>
          </a:p>
        </p:txBody>
      </p:sp>
    </p:spTree>
    <p:extLst>
      <p:ext uri="{BB962C8B-B14F-4D97-AF65-F5344CB8AC3E}">
        <p14:creationId xmlns:p14="http://schemas.microsoft.com/office/powerpoint/2010/main" val="3780824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50E7A-D8DC-E618-750C-A40CEE8634A5}"/>
              </a:ext>
            </a:extLst>
          </p:cNvPr>
          <p:cNvSpPr>
            <a:spLocks noGrp="1"/>
          </p:cNvSpPr>
          <p:nvPr>
            <p:ph type="title"/>
          </p:nvPr>
        </p:nvSpPr>
        <p:spPr/>
        <p:txBody>
          <a:bodyPr/>
          <a:lstStyle/>
          <a:p>
            <a:r>
              <a:rPr lang="en-US" dirty="0"/>
              <a:t>1870 Illinois Constitution </a:t>
            </a:r>
          </a:p>
        </p:txBody>
      </p:sp>
      <p:sp>
        <p:nvSpPr>
          <p:cNvPr id="3" name="Content Placeholder 2">
            <a:extLst>
              <a:ext uri="{FF2B5EF4-FFF2-40B4-BE49-F238E27FC236}">
                <a16:creationId xmlns:a16="http://schemas.microsoft.com/office/drawing/2014/main" id="{04B9C2C5-496A-6BA4-ED34-117D58932E03}"/>
              </a:ext>
            </a:extLst>
          </p:cNvPr>
          <p:cNvSpPr>
            <a:spLocks noGrp="1"/>
          </p:cNvSpPr>
          <p:nvPr>
            <p:ph idx="1"/>
          </p:nvPr>
        </p:nvSpPr>
        <p:spPr/>
        <p:txBody>
          <a:bodyPr/>
          <a:lstStyle/>
          <a:p>
            <a:r>
              <a:rPr lang="en-US" dirty="0"/>
              <a:t>Placed severe restrictions on borrowing and spending powers of local government </a:t>
            </a:r>
          </a:p>
          <a:p>
            <a:pPr lvl="1"/>
            <a:r>
              <a:rPr lang="en-US" dirty="0"/>
              <a:t>Railroad regulation</a:t>
            </a:r>
          </a:p>
          <a:p>
            <a:pPr lvl="1"/>
            <a:r>
              <a:rPr lang="en-US" dirty="0"/>
              <a:t>Rebuilding after Civil War</a:t>
            </a:r>
          </a:p>
        </p:txBody>
      </p:sp>
    </p:spTree>
    <p:extLst>
      <p:ext uri="{BB962C8B-B14F-4D97-AF65-F5344CB8AC3E}">
        <p14:creationId xmlns:p14="http://schemas.microsoft.com/office/powerpoint/2010/main" val="1056383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B07DA-3B52-5E5F-2960-17CAED2B2DAA}"/>
              </a:ext>
            </a:extLst>
          </p:cNvPr>
          <p:cNvSpPr>
            <a:spLocks noGrp="1"/>
          </p:cNvSpPr>
          <p:nvPr>
            <p:ph type="title"/>
          </p:nvPr>
        </p:nvSpPr>
        <p:spPr/>
        <p:txBody>
          <a:bodyPr/>
          <a:lstStyle/>
          <a:p>
            <a:r>
              <a:rPr lang="en-US" dirty="0"/>
              <a:t>1870 Illinois Constitution</a:t>
            </a:r>
          </a:p>
        </p:txBody>
      </p:sp>
      <p:sp>
        <p:nvSpPr>
          <p:cNvPr id="3" name="Content Placeholder 2">
            <a:extLst>
              <a:ext uri="{FF2B5EF4-FFF2-40B4-BE49-F238E27FC236}">
                <a16:creationId xmlns:a16="http://schemas.microsoft.com/office/drawing/2014/main" id="{57371928-3487-9290-77C0-09F5FC4433CE}"/>
              </a:ext>
            </a:extLst>
          </p:cNvPr>
          <p:cNvSpPr>
            <a:spLocks noGrp="1"/>
          </p:cNvSpPr>
          <p:nvPr>
            <p:ph idx="1"/>
          </p:nvPr>
        </p:nvSpPr>
        <p:spPr/>
        <p:txBody>
          <a:bodyPr/>
          <a:lstStyle/>
          <a:p>
            <a:r>
              <a:rPr lang="en-US" dirty="0"/>
              <a:t>Banned municipal debt in excess of 5% of the municipality’s assessed valuation </a:t>
            </a:r>
          </a:p>
          <a:p>
            <a:r>
              <a:rPr lang="en-US" dirty="0"/>
              <a:t>Imposed a limitation on counties’ ability to collect taxes</a:t>
            </a:r>
          </a:p>
        </p:txBody>
      </p:sp>
    </p:spTree>
    <p:extLst>
      <p:ext uri="{BB962C8B-B14F-4D97-AF65-F5344CB8AC3E}">
        <p14:creationId xmlns:p14="http://schemas.microsoft.com/office/powerpoint/2010/main" val="3873718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2ED2F-E49B-175D-ED21-A0A2ED4A43F3}"/>
              </a:ext>
            </a:extLst>
          </p:cNvPr>
          <p:cNvSpPr>
            <a:spLocks noGrp="1"/>
          </p:cNvSpPr>
          <p:nvPr>
            <p:ph type="title"/>
          </p:nvPr>
        </p:nvSpPr>
        <p:spPr>
          <a:xfrm>
            <a:off x="457200" y="274638"/>
            <a:ext cx="8229600" cy="868362"/>
          </a:xfrm>
        </p:spPr>
        <p:txBody>
          <a:bodyPr/>
          <a:lstStyle/>
          <a:p>
            <a:r>
              <a:rPr lang="en-US" dirty="0"/>
              <a:t>1870 Illinois Constitution </a:t>
            </a:r>
          </a:p>
        </p:txBody>
      </p:sp>
      <p:sp>
        <p:nvSpPr>
          <p:cNvPr id="3" name="Content Placeholder 2">
            <a:extLst>
              <a:ext uri="{FF2B5EF4-FFF2-40B4-BE49-F238E27FC236}">
                <a16:creationId xmlns:a16="http://schemas.microsoft.com/office/drawing/2014/main" id="{D987F98D-6B29-44EA-2917-B71FDF4E8F47}"/>
              </a:ext>
            </a:extLst>
          </p:cNvPr>
          <p:cNvSpPr>
            <a:spLocks noGrp="1"/>
          </p:cNvSpPr>
          <p:nvPr>
            <p:ph idx="1"/>
          </p:nvPr>
        </p:nvSpPr>
        <p:spPr>
          <a:xfrm>
            <a:off x="457200" y="1417638"/>
            <a:ext cx="8229600" cy="4708525"/>
          </a:xfrm>
        </p:spPr>
        <p:txBody>
          <a:bodyPr/>
          <a:lstStyle/>
          <a:p>
            <a:r>
              <a:rPr lang="en-US" dirty="0"/>
              <a:t>Illinois had substantial population growth in 20</a:t>
            </a:r>
            <a:r>
              <a:rPr lang="en-US" baseline="30000" dirty="0"/>
              <a:t>th</a:t>
            </a:r>
            <a:r>
              <a:rPr lang="en-US" dirty="0"/>
              <a:t> century</a:t>
            </a:r>
          </a:p>
          <a:p>
            <a:r>
              <a:rPr lang="en-US" dirty="0"/>
              <a:t>Communities required more public services than they could fund</a:t>
            </a:r>
          </a:p>
          <a:p>
            <a:r>
              <a:rPr lang="en-US" dirty="0"/>
              <a:t>Lawmakers authorized special districts by severing services from overwhelmed municipalities, counties and townships</a:t>
            </a:r>
          </a:p>
          <a:p>
            <a:endParaRPr lang="en-US" dirty="0"/>
          </a:p>
        </p:txBody>
      </p:sp>
    </p:spTree>
    <p:extLst>
      <p:ext uri="{BB962C8B-B14F-4D97-AF65-F5344CB8AC3E}">
        <p14:creationId xmlns:p14="http://schemas.microsoft.com/office/powerpoint/2010/main" val="361176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32B73-E1EB-7FD0-6AFE-3EE5D90BEB84}"/>
              </a:ext>
            </a:extLst>
          </p:cNvPr>
          <p:cNvSpPr>
            <a:spLocks noGrp="1"/>
          </p:cNvSpPr>
          <p:nvPr>
            <p:ph type="title"/>
          </p:nvPr>
        </p:nvSpPr>
        <p:spPr/>
        <p:txBody>
          <a:bodyPr/>
          <a:lstStyle/>
          <a:p>
            <a:r>
              <a:rPr lang="en-US" dirty="0"/>
              <a:t>1870 Constitution</a:t>
            </a:r>
          </a:p>
        </p:txBody>
      </p:sp>
      <p:sp>
        <p:nvSpPr>
          <p:cNvPr id="3" name="Content Placeholder 2">
            <a:extLst>
              <a:ext uri="{FF2B5EF4-FFF2-40B4-BE49-F238E27FC236}">
                <a16:creationId xmlns:a16="http://schemas.microsoft.com/office/drawing/2014/main" id="{DA29DDB0-1FD2-2F90-3584-1839E9A37B4D}"/>
              </a:ext>
            </a:extLst>
          </p:cNvPr>
          <p:cNvSpPr>
            <a:spLocks noGrp="1"/>
          </p:cNvSpPr>
          <p:nvPr>
            <p:ph idx="1"/>
          </p:nvPr>
        </p:nvSpPr>
        <p:spPr/>
        <p:txBody>
          <a:bodyPr/>
          <a:lstStyle/>
          <a:p>
            <a:r>
              <a:rPr lang="en-US" dirty="0"/>
              <a:t>School districts, library districts, park districts, mosquito abatement…</a:t>
            </a:r>
          </a:p>
          <a:p>
            <a:r>
              <a:rPr lang="en-US" dirty="0"/>
              <a:t>Special districts allowed communities to satisfy growing demand for services within the state’s expenditure and debt limits.</a:t>
            </a:r>
          </a:p>
        </p:txBody>
      </p:sp>
    </p:spTree>
    <p:extLst>
      <p:ext uri="{BB962C8B-B14F-4D97-AF65-F5344CB8AC3E}">
        <p14:creationId xmlns:p14="http://schemas.microsoft.com/office/powerpoint/2010/main" val="2098655756"/>
      </p:ext>
    </p:extLst>
  </p:cSld>
  <p:clrMapOvr>
    <a:masterClrMapping/>
  </p:clrMapOvr>
</p:sld>
</file>

<file path=ppt/theme/theme1.xml><?xml version="1.0" encoding="utf-8"?>
<a:theme xmlns:a="http://schemas.openxmlformats.org/drawingml/2006/main" name="ag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ag4</Template>
  <TotalTime>1835</TotalTime>
  <Words>2208</Words>
  <Application>Microsoft Office PowerPoint</Application>
  <PresentationFormat>On-screen Show (4:3)</PresentationFormat>
  <Paragraphs>249</Paragraphs>
  <Slides>52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Aptos</vt:lpstr>
      <vt:lpstr>Arial</vt:lpstr>
      <vt:lpstr>BernhardMod OSF BT</vt:lpstr>
      <vt:lpstr>Calibri</vt:lpstr>
      <vt:lpstr>Wingdings</vt:lpstr>
      <vt:lpstr>Wingdings 3</vt:lpstr>
      <vt:lpstr>ag4</vt:lpstr>
      <vt:lpstr>Legal Perspective: What We Can Learn From Past Attempts To Abolish Township Government</vt:lpstr>
      <vt:lpstr>Introduction</vt:lpstr>
      <vt:lpstr>Governmental Consolidation</vt:lpstr>
      <vt:lpstr>Why is consolidation in the forefront?</vt:lpstr>
      <vt:lpstr>Why???</vt:lpstr>
      <vt:lpstr>1870 Illinois Constitution </vt:lpstr>
      <vt:lpstr>1870 Illinois Constitution</vt:lpstr>
      <vt:lpstr>1870 Illinois Constitution </vt:lpstr>
      <vt:lpstr>1870 Constitution</vt:lpstr>
      <vt:lpstr>1970 Illinois Constitution</vt:lpstr>
      <vt:lpstr>Two reasons townships have not been  abolished under this provision</vt:lpstr>
      <vt:lpstr>Two reasons townships have not been  abolished under this provision</vt:lpstr>
      <vt:lpstr>Attempts to abolish township government</vt:lpstr>
      <vt:lpstr>1988 – law challenged  +  referendum attempts</vt:lpstr>
      <vt:lpstr>1994 – McHenry County</vt:lpstr>
      <vt:lpstr>1995 - 1999</vt:lpstr>
      <vt:lpstr>Richardson v. Rock Island County Officers Electoral Board</vt:lpstr>
      <vt:lpstr>Richardson v. Rock Island</vt:lpstr>
      <vt:lpstr>Legislative Response</vt:lpstr>
      <vt:lpstr>2011</vt:lpstr>
      <vt:lpstr>Governmental Consolidation</vt:lpstr>
      <vt:lpstr>Governmental Consolidation</vt:lpstr>
      <vt:lpstr>Results</vt:lpstr>
      <vt:lpstr>2013</vt:lpstr>
      <vt:lpstr>2013 – DuPage Pilot Program</vt:lpstr>
      <vt:lpstr>Early 2015 - Task Force Created</vt:lpstr>
      <vt:lpstr>Task Force - Legislation</vt:lpstr>
      <vt:lpstr>2017</vt:lpstr>
      <vt:lpstr>November 3, 2020 election</vt:lpstr>
      <vt:lpstr>2022 Attempt to Consolidate</vt:lpstr>
      <vt:lpstr>April 4, 2023 election</vt:lpstr>
      <vt:lpstr>Takeaway…</vt:lpstr>
      <vt:lpstr>Consolidation Legislation Origination</vt:lpstr>
      <vt:lpstr>The Value of Townships</vt:lpstr>
      <vt:lpstr>Value of Townships</vt:lpstr>
      <vt:lpstr>Governmental Consolidation</vt:lpstr>
      <vt:lpstr>Governmental Consolidation</vt:lpstr>
      <vt:lpstr>However...</vt:lpstr>
      <vt:lpstr>Why do townships have a bad reputation?</vt:lpstr>
      <vt:lpstr>2017 – Essex Township </vt:lpstr>
      <vt:lpstr>Attacks by the General Assembly</vt:lpstr>
      <vt:lpstr>Attacks by Taxpayers</vt:lpstr>
      <vt:lpstr>Attacks by Other Units of Government</vt:lpstr>
      <vt:lpstr>Township Officials Attacking One Another</vt:lpstr>
      <vt:lpstr>Attacks because of Problems of Other Governments</vt:lpstr>
      <vt:lpstr>Survival Options</vt:lpstr>
      <vt:lpstr>Survival Options</vt:lpstr>
      <vt:lpstr>Know what your Township does</vt:lpstr>
      <vt:lpstr>Understand the clamor for consolidation</vt:lpstr>
      <vt:lpstr>Additional services?</vt:lpstr>
      <vt:lpstr>Tools for Success</vt:lpstr>
      <vt:lpstr>QUESTIONS?</vt:lpstr>
    </vt:vector>
  </TitlesOfParts>
  <Company>Ancel Glink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TOWNSHIPS IN CRISIS MODE:  WHAT CAN WE DO?</dc:title>
  <dc:creator>kcook</dc:creator>
  <cp:lastModifiedBy>Sterk, Kevin</cp:lastModifiedBy>
  <cp:revision>124</cp:revision>
  <cp:lastPrinted>2022-11-11T22:45:45Z</cp:lastPrinted>
  <dcterms:created xsi:type="dcterms:W3CDTF">2013-11-07T22:55:47Z</dcterms:created>
  <dcterms:modified xsi:type="dcterms:W3CDTF">2025-03-18T11:57:15Z</dcterms:modified>
</cp:coreProperties>
</file>